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20.jpg" ContentType="image/jpg"/>
  <Override PartName="/ppt/media/image21.jpg" ContentType="image/jpg"/>
  <Override PartName="/ppt/media/image22.jpg" ContentType="image/jpg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  <p:sldMasterId id="2147483685" r:id="rId4"/>
    <p:sldMasterId id="2147483697" r:id="rId5"/>
    <p:sldMasterId id="2147483714" r:id="rId6"/>
  </p:sldMasterIdLst>
  <p:notesMasterIdLst>
    <p:notesMasterId r:id="rId61"/>
  </p:notesMasterIdLst>
  <p:handoutMasterIdLst>
    <p:handoutMasterId r:id="rId62"/>
  </p:handoutMasterIdLst>
  <p:sldIdLst>
    <p:sldId id="384" r:id="rId7"/>
    <p:sldId id="381" r:id="rId8"/>
    <p:sldId id="337" r:id="rId9"/>
    <p:sldId id="339" r:id="rId10"/>
    <p:sldId id="338" r:id="rId11"/>
    <p:sldId id="341" r:id="rId12"/>
    <p:sldId id="342" r:id="rId13"/>
    <p:sldId id="343" r:id="rId14"/>
    <p:sldId id="382" r:id="rId15"/>
    <p:sldId id="517" r:id="rId16"/>
    <p:sldId id="438" r:id="rId17"/>
    <p:sldId id="426" r:id="rId18"/>
    <p:sldId id="425" r:id="rId19"/>
    <p:sldId id="427" r:id="rId20"/>
    <p:sldId id="280" r:id="rId21"/>
    <p:sldId id="259" r:id="rId22"/>
    <p:sldId id="422" r:id="rId23"/>
    <p:sldId id="460" r:id="rId24"/>
    <p:sldId id="287" r:id="rId25"/>
    <p:sldId id="286" r:id="rId26"/>
    <p:sldId id="532" r:id="rId27"/>
    <p:sldId id="533" r:id="rId28"/>
    <p:sldId id="534" r:id="rId29"/>
    <p:sldId id="268" r:id="rId30"/>
    <p:sldId id="257" r:id="rId31"/>
    <p:sldId id="258" r:id="rId32"/>
    <p:sldId id="518" r:id="rId33"/>
    <p:sldId id="260" r:id="rId34"/>
    <p:sldId id="264" r:id="rId35"/>
    <p:sldId id="267" r:id="rId36"/>
    <p:sldId id="265" r:id="rId37"/>
    <p:sldId id="277" r:id="rId38"/>
    <p:sldId id="519" r:id="rId39"/>
    <p:sldId id="274" r:id="rId40"/>
    <p:sldId id="275" r:id="rId41"/>
    <p:sldId id="276" r:id="rId42"/>
    <p:sldId id="261" r:id="rId43"/>
    <p:sldId id="271" r:id="rId44"/>
    <p:sldId id="273" r:id="rId45"/>
    <p:sldId id="520" r:id="rId46"/>
    <p:sldId id="521" r:id="rId47"/>
    <p:sldId id="522" r:id="rId48"/>
    <p:sldId id="262" r:id="rId49"/>
    <p:sldId id="263" r:id="rId50"/>
    <p:sldId id="523" r:id="rId51"/>
    <p:sldId id="524" r:id="rId52"/>
    <p:sldId id="269" r:id="rId53"/>
    <p:sldId id="525" r:id="rId54"/>
    <p:sldId id="526" r:id="rId55"/>
    <p:sldId id="527" r:id="rId56"/>
    <p:sldId id="528" r:id="rId57"/>
    <p:sldId id="529" r:id="rId58"/>
    <p:sldId id="530" r:id="rId59"/>
    <p:sldId id="531" r:id="rId60"/>
  </p:sldIdLst>
  <p:sldSz cx="9144000" cy="6858000" type="screen4x3"/>
  <p:notesSz cx="9144000" cy="6858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>
      <p:cViewPr varScale="1">
        <p:scale>
          <a:sx n="103" d="100"/>
          <a:sy n="103" d="100"/>
        </p:scale>
        <p:origin x="18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0A430B-23E3-4EDA-8DA8-F812020ED59A}" type="doc">
      <dgm:prSet loTypeId="urn:microsoft.com/office/officeart/2005/8/layout/radial4" loCatId="relationship" qsTypeId="urn:microsoft.com/office/officeart/2005/8/quickstyle/3d2#1" qsCatId="3D" csTypeId="urn:microsoft.com/office/officeart/2005/8/colors/accent1_2" csCatId="accent1" phldr="1"/>
      <dgm:spPr/>
    </dgm:pt>
    <dgm:pt modelId="{0074E9F4-586D-481D-9426-D41A05CDCB31}">
      <dgm:prSet phldrT="[Testo]" custT="1"/>
      <dgm:spPr>
        <a:solidFill>
          <a:schemeClr val="tx1"/>
        </a:solidFill>
      </dgm:spPr>
      <dgm:t>
        <a:bodyPr/>
        <a:lstStyle/>
        <a:p>
          <a:r>
            <a:rPr lang="it-IT" sz="2400" b="1" dirty="0">
              <a:solidFill>
                <a:schemeClr val="bg1"/>
              </a:solidFill>
            </a:rPr>
            <a:t>Progetti</a:t>
          </a:r>
        </a:p>
      </dgm:t>
    </dgm:pt>
    <dgm:pt modelId="{CCA61252-A9DC-499E-B4DA-7A7309165BB8}" type="parTrans" cxnId="{5EF2B950-15A8-4533-B590-6679DCE97B8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3DBED8FC-CB6E-4DD0-9671-2D34FDD1EAFF}" type="sibTrans" cxnId="{5EF2B950-15A8-4533-B590-6679DCE97B8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6B8E9086-5C63-4025-B520-4B66AD6E2E45}">
      <dgm:prSet phldrT="[Testo]" custT="1"/>
      <dgm:spPr>
        <a:solidFill>
          <a:schemeClr val="tx1"/>
        </a:solidFill>
      </dgm:spPr>
      <dgm:t>
        <a:bodyPr/>
        <a:lstStyle/>
        <a:p>
          <a:r>
            <a:rPr lang="it-IT" sz="2000" dirty="0">
              <a:solidFill>
                <a:schemeClr val="bg1"/>
              </a:solidFill>
            </a:rPr>
            <a:t>Persone</a:t>
          </a:r>
        </a:p>
      </dgm:t>
    </dgm:pt>
    <dgm:pt modelId="{878F32C5-FF8E-4A8F-8967-2118ECAB8651}" type="parTrans" cxnId="{AA9EADB0-4870-41F1-A444-CB97F9CDE491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8E3CBE86-0319-401F-B63A-37D0FFD017F1}" type="sibTrans" cxnId="{AA9EADB0-4870-41F1-A444-CB97F9CDE491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BCF12EF8-A3B1-45DC-9A52-95DC7F81B354}">
      <dgm:prSet phldrT="[Testo]" custT="1"/>
      <dgm:spPr>
        <a:solidFill>
          <a:schemeClr val="tx1"/>
        </a:solidFill>
      </dgm:spPr>
      <dgm:t>
        <a:bodyPr/>
        <a:lstStyle/>
        <a:p>
          <a:r>
            <a:rPr lang="it-IT" sz="2000" dirty="0">
              <a:solidFill>
                <a:schemeClr val="bg1"/>
              </a:solidFill>
            </a:rPr>
            <a:t>Tempo</a:t>
          </a:r>
        </a:p>
      </dgm:t>
    </dgm:pt>
    <dgm:pt modelId="{C0625CFF-4F89-4D25-A625-AA3888FF0079}" type="parTrans" cxnId="{7323F5D1-71C6-4B09-9EFF-95B56781ED3C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B14D4B69-2BE9-4B06-ABF6-6C8ABA97FB30}" type="sibTrans" cxnId="{7323F5D1-71C6-4B09-9EFF-95B56781ED3C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BC8D60C8-3ADD-45DF-AC8E-197AB44E0380}">
      <dgm:prSet phldrT="[Testo]"/>
      <dgm:spPr>
        <a:solidFill>
          <a:schemeClr val="tx1"/>
        </a:solidFill>
      </dgm:spPr>
      <dgm:t>
        <a:bodyPr/>
        <a:lstStyle/>
        <a:p>
          <a:r>
            <a:rPr lang="it-IT" dirty="0">
              <a:solidFill>
                <a:schemeClr val="bg1"/>
              </a:solidFill>
            </a:rPr>
            <a:t>Responsabilità</a:t>
          </a:r>
        </a:p>
      </dgm:t>
    </dgm:pt>
    <dgm:pt modelId="{B797465B-81E5-4550-8642-F48B20B65D24}" type="parTrans" cxnId="{36279D33-F803-4101-9298-F3909C99E69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71D62B01-2094-439A-83B0-CFE76C04FC47}" type="sibTrans" cxnId="{36279D33-F803-4101-9298-F3909C99E69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8DD114A9-4243-4363-9950-731BE04EC4E6}">
      <dgm:prSet custT="1"/>
      <dgm:spPr>
        <a:solidFill>
          <a:schemeClr val="tx1"/>
        </a:solidFill>
      </dgm:spPr>
      <dgm:t>
        <a:bodyPr/>
        <a:lstStyle/>
        <a:p>
          <a:r>
            <a:rPr lang="it-IT" sz="2000" dirty="0">
              <a:solidFill>
                <a:schemeClr val="bg1"/>
              </a:solidFill>
            </a:rPr>
            <a:t>Risorse</a:t>
          </a:r>
        </a:p>
      </dgm:t>
    </dgm:pt>
    <dgm:pt modelId="{A80B7AA0-457D-4781-A359-51E1A9FDFF3D}" type="parTrans" cxnId="{6D46D1D9-1CAA-410D-B617-12F6BE6C6E50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B7752CD1-CB11-4F68-B411-C3899B22DC71}" type="sibTrans" cxnId="{6D46D1D9-1CAA-410D-B617-12F6BE6C6E50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C710B53E-F326-4346-9610-CB2EF2726DE6}">
      <dgm:prSet phldrT="[Testo]" custT="1"/>
      <dgm:spPr>
        <a:solidFill>
          <a:schemeClr val="tx1"/>
        </a:solidFill>
      </dgm:spPr>
      <dgm:t>
        <a:bodyPr/>
        <a:lstStyle/>
        <a:p>
          <a:r>
            <a:rPr lang="it-IT" sz="2000" dirty="0">
              <a:solidFill>
                <a:schemeClr val="bg1"/>
              </a:solidFill>
            </a:rPr>
            <a:t>Obiettivi</a:t>
          </a:r>
        </a:p>
      </dgm:t>
    </dgm:pt>
    <dgm:pt modelId="{E4FB236B-3CBC-41BC-B164-812B2EAF0A7A}" type="parTrans" cxnId="{ECD68C31-67F3-4D62-99A8-9F9A34B0D0A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8CA490CE-F296-438D-8E2E-7742F39EFA14}" type="sibTrans" cxnId="{ECD68C31-67F3-4D62-99A8-9F9A34B0D0A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DD5250FC-65EC-43F0-A6AD-CCACA9D366D9}" type="pres">
      <dgm:prSet presAssocID="{D10A430B-23E3-4EDA-8DA8-F812020ED59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12323AC-5F02-43F0-A9AA-D8FBE92D907F}" type="pres">
      <dgm:prSet presAssocID="{0074E9F4-586D-481D-9426-D41A05CDCB31}" presName="centerShape" presStyleLbl="node0" presStyleIdx="0" presStyleCnt="1"/>
      <dgm:spPr/>
    </dgm:pt>
    <dgm:pt modelId="{28D412DE-F28E-4E2B-8FDA-EA97649F8F79}" type="pres">
      <dgm:prSet presAssocID="{A80B7AA0-457D-4781-A359-51E1A9FDFF3D}" presName="parTrans" presStyleLbl="bgSibTrans2D1" presStyleIdx="0" presStyleCnt="5"/>
      <dgm:spPr/>
    </dgm:pt>
    <dgm:pt modelId="{2B348B23-B1F3-4C65-BC8F-31C2E0DFAA11}" type="pres">
      <dgm:prSet presAssocID="{8DD114A9-4243-4363-9950-731BE04EC4E6}" presName="node" presStyleLbl="node1" presStyleIdx="0" presStyleCnt="5" custRadScaleRad="101070" custRadScaleInc="-2677">
        <dgm:presLayoutVars>
          <dgm:bulletEnabled val="1"/>
        </dgm:presLayoutVars>
      </dgm:prSet>
      <dgm:spPr/>
    </dgm:pt>
    <dgm:pt modelId="{046CC203-0CCD-4CE5-A5CA-FD24BADD5108}" type="pres">
      <dgm:prSet presAssocID="{878F32C5-FF8E-4A8F-8967-2118ECAB8651}" presName="parTrans" presStyleLbl="bgSibTrans2D1" presStyleIdx="1" presStyleCnt="5"/>
      <dgm:spPr/>
    </dgm:pt>
    <dgm:pt modelId="{C66929FA-E921-4468-94E6-64ECC0EDC3CF}" type="pres">
      <dgm:prSet presAssocID="{6B8E9086-5C63-4025-B520-4B66AD6E2E45}" presName="node" presStyleLbl="node1" presStyleIdx="1" presStyleCnt="5">
        <dgm:presLayoutVars>
          <dgm:bulletEnabled val="1"/>
        </dgm:presLayoutVars>
      </dgm:prSet>
      <dgm:spPr/>
    </dgm:pt>
    <dgm:pt modelId="{3F2C421E-AD83-45EE-820A-ABEDA5750AEF}" type="pres">
      <dgm:prSet presAssocID="{C0625CFF-4F89-4D25-A625-AA3888FF0079}" presName="parTrans" presStyleLbl="bgSibTrans2D1" presStyleIdx="2" presStyleCnt="5"/>
      <dgm:spPr/>
    </dgm:pt>
    <dgm:pt modelId="{2CE32832-D7E8-45D4-9F8F-F1F469D3204A}" type="pres">
      <dgm:prSet presAssocID="{BCF12EF8-A3B1-45DC-9A52-95DC7F81B354}" presName="node" presStyleLbl="node1" presStyleIdx="2" presStyleCnt="5">
        <dgm:presLayoutVars>
          <dgm:bulletEnabled val="1"/>
        </dgm:presLayoutVars>
      </dgm:prSet>
      <dgm:spPr/>
    </dgm:pt>
    <dgm:pt modelId="{6857ECA3-A2FC-4103-B2AF-E15E3A8D84A4}" type="pres">
      <dgm:prSet presAssocID="{B797465B-81E5-4550-8642-F48B20B65D24}" presName="parTrans" presStyleLbl="bgSibTrans2D1" presStyleIdx="3" presStyleCnt="5"/>
      <dgm:spPr/>
    </dgm:pt>
    <dgm:pt modelId="{D57316A5-80FF-4BB4-9830-8A68847305F9}" type="pres">
      <dgm:prSet presAssocID="{BC8D60C8-3ADD-45DF-AC8E-197AB44E0380}" presName="node" presStyleLbl="node1" presStyleIdx="3" presStyleCnt="5">
        <dgm:presLayoutVars>
          <dgm:bulletEnabled val="1"/>
        </dgm:presLayoutVars>
      </dgm:prSet>
      <dgm:spPr/>
    </dgm:pt>
    <dgm:pt modelId="{9B3C95B3-D1F6-43B9-BDAC-8FC1FF1C4B83}" type="pres">
      <dgm:prSet presAssocID="{E4FB236B-3CBC-41BC-B164-812B2EAF0A7A}" presName="parTrans" presStyleLbl="bgSibTrans2D1" presStyleIdx="4" presStyleCnt="5"/>
      <dgm:spPr/>
    </dgm:pt>
    <dgm:pt modelId="{7DDE751C-FEED-4EA4-BDD3-662681B237C3}" type="pres">
      <dgm:prSet presAssocID="{C710B53E-F326-4346-9610-CB2EF2726DE6}" presName="node" presStyleLbl="node1" presStyleIdx="4" presStyleCnt="5">
        <dgm:presLayoutVars>
          <dgm:bulletEnabled val="1"/>
        </dgm:presLayoutVars>
      </dgm:prSet>
      <dgm:spPr/>
    </dgm:pt>
  </dgm:ptLst>
  <dgm:cxnLst>
    <dgm:cxn modelId="{52DB031C-F081-4FB1-BD03-49362D24359B}" type="presOf" srcId="{B797465B-81E5-4550-8642-F48B20B65D24}" destId="{6857ECA3-A2FC-4103-B2AF-E15E3A8D84A4}" srcOrd="0" destOrd="0" presId="urn:microsoft.com/office/officeart/2005/8/layout/radial4"/>
    <dgm:cxn modelId="{6EB6132E-9011-4A85-BBAD-454B1C44EACA}" type="presOf" srcId="{8DD114A9-4243-4363-9950-731BE04EC4E6}" destId="{2B348B23-B1F3-4C65-BC8F-31C2E0DFAA11}" srcOrd="0" destOrd="0" presId="urn:microsoft.com/office/officeart/2005/8/layout/radial4"/>
    <dgm:cxn modelId="{ECD68C31-67F3-4D62-99A8-9F9A34B0D0A7}" srcId="{0074E9F4-586D-481D-9426-D41A05CDCB31}" destId="{C710B53E-F326-4346-9610-CB2EF2726DE6}" srcOrd="4" destOrd="0" parTransId="{E4FB236B-3CBC-41BC-B164-812B2EAF0A7A}" sibTransId="{8CA490CE-F296-438D-8E2E-7742F39EFA14}"/>
    <dgm:cxn modelId="{36279D33-F803-4101-9298-F3909C99E69B}" srcId="{0074E9F4-586D-481D-9426-D41A05CDCB31}" destId="{BC8D60C8-3ADD-45DF-AC8E-197AB44E0380}" srcOrd="3" destOrd="0" parTransId="{B797465B-81E5-4550-8642-F48B20B65D24}" sibTransId="{71D62B01-2094-439A-83B0-CFE76C04FC47}"/>
    <dgm:cxn modelId="{5EF2B950-15A8-4533-B590-6679DCE97B8B}" srcId="{D10A430B-23E3-4EDA-8DA8-F812020ED59A}" destId="{0074E9F4-586D-481D-9426-D41A05CDCB31}" srcOrd="0" destOrd="0" parTransId="{CCA61252-A9DC-499E-B4DA-7A7309165BB8}" sibTransId="{3DBED8FC-CB6E-4DD0-9671-2D34FDD1EAFF}"/>
    <dgm:cxn modelId="{EDC56D53-C3A9-4F42-9C23-0C7DB589F669}" type="presOf" srcId="{A80B7AA0-457D-4781-A359-51E1A9FDFF3D}" destId="{28D412DE-F28E-4E2B-8FDA-EA97649F8F79}" srcOrd="0" destOrd="0" presId="urn:microsoft.com/office/officeart/2005/8/layout/radial4"/>
    <dgm:cxn modelId="{46D99653-B826-4FE3-B6C1-C0F8095B96DE}" type="presOf" srcId="{E4FB236B-3CBC-41BC-B164-812B2EAF0A7A}" destId="{9B3C95B3-D1F6-43B9-BDAC-8FC1FF1C4B83}" srcOrd="0" destOrd="0" presId="urn:microsoft.com/office/officeart/2005/8/layout/radial4"/>
    <dgm:cxn modelId="{377F355C-BBA6-4088-83FF-72FA89160E15}" type="presOf" srcId="{BCF12EF8-A3B1-45DC-9A52-95DC7F81B354}" destId="{2CE32832-D7E8-45D4-9F8F-F1F469D3204A}" srcOrd="0" destOrd="0" presId="urn:microsoft.com/office/officeart/2005/8/layout/radial4"/>
    <dgm:cxn modelId="{FEAF5499-C2CD-43ED-B2DD-A52FE2A04CC6}" type="presOf" srcId="{D10A430B-23E3-4EDA-8DA8-F812020ED59A}" destId="{DD5250FC-65EC-43F0-A6AD-CCACA9D366D9}" srcOrd="0" destOrd="0" presId="urn:microsoft.com/office/officeart/2005/8/layout/radial4"/>
    <dgm:cxn modelId="{464E90A0-8218-4E5A-8DFE-358A72D66DE3}" type="presOf" srcId="{0074E9F4-586D-481D-9426-D41A05CDCB31}" destId="{612323AC-5F02-43F0-A9AA-D8FBE92D907F}" srcOrd="0" destOrd="0" presId="urn:microsoft.com/office/officeart/2005/8/layout/radial4"/>
    <dgm:cxn modelId="{8190E6AF-E6AB-4F76-B6EA-73774AD21C80}" type="presOf" srcId="{878F32C5-FF8E-4A8F-8967-2118ECAB8651}" destId="{046CC203-0CCD-4CE5-A5CA-FD24BADD5108}" srcOrd="0" destOrd="0" presId="urn:microsoft.com/office/officeart/2005/8/layout/radial4"/>
    <dgm:cxn modelId="{30AE7CB0-7FAB-4FCC-8DA1-67CBA74BA9B5}" type="presOf" srcId="{C0625CFF-4F89-4D25-A625-AA3888FF0079}" destId="{3F2C421E-AD83-45EE-820A-ABEDA5750AEF}" srcOrd="0" destOrd="0" presId="urn:microsoft.com/office/officeart/2005/8/layout/radial4"/>
    <dgm:cxn modelId="{AA9EADB0-4870-41F1-A444-CB97F9CDE491}" srcId="{0074E9F4-586D-481D-9426-D41A05CDCB31}" destId="{6B8E9086-5C63-4025-B520-4B66AD6E2E45}" srcOrd="1" destOrd="0" parTransId="{878F32C5-FF8E-4A8F-8967-2118ECAB8651}" sibTransId="{8E3CBE86-0319-401F-B63A-37D0FFD017F1}"/>
    <dgm:cxn modelId="{B0C7B7B3-FA8A-4912-9976-8CE137DF3FB3}" type="presOf" srcId="{C710B53E-F326-4346-9610-CB2EF2726DE6}" destId="{7DDE751C-FEED-4EA4-BDD3-662681B237C3}" srcOrd="0" destOrd="0" presId="urn:microsoft.com/office/officeart/2005/8/layout/radial4"/>
    <dgm:cxn modelId="{C7EE16C0-F2E2-403B-997F-8AE8C31DD5E4}" type="presOf" srcId="{6B8E9086-5C63-4025-B520-4B66AD6E2E45}" destId="{C66929FA-E921-4468-94E6-64ECC0EDC3CF}" srcOrd="0" destOrd="0" presId="urn:microsoft.com/office/officeart/2005/8/layout/radial4"/>
    <dgm:cxn modelId="{7323F5D1-71C6-4B09-9EFF-95B56781ED3C}" srcId="{0074E9F4-586D-481D-9426-D41A05CDCB31}" destId="{BCF12EF8-A3B1-45DC-9A52-95DC7F81B354}" srcOrd="2" destOrd="0" parTransId="{C0625CFF-4F89-4D25-A625-AA3888FF0079}" sibTransId="{B14D4B69-2BE9-4B06-ABF6-6C8ABA97FB30}"/>
    <dgm:cxn modelId="{6D46D1D9-1CAA-410D-B617-12F6BE6C6E50}" srcId="{0074E9F4-586D-481D-9426-D41A05CDCB31}" destId="{8DD114A9-4243-4363-9950-731BE04EC4E6}" srcOrd="0" destOrd="0" parTransId="{A80B7AA0-457D-4781-A359-51E1A9FDFF3D}" sibTransId="{B7752CD1-CB11-4F68-B411-C3899B22DC71}"/>
    <dgm:cxn modelId="{49800DE3-2354-4F03-8223-BB9D044AA8A8}" type="presOf" srcId="{BC8D60C8-3ADD-45DF-AC8E-197AB44E0380}" destId="{D57316A5-80FF-4BB4-9830-8A68847305F9}" srcOrd="0" destOrd="0" presId="urn:microsoft.com/office/officeart/2005/8/layout/radial4"/>
    <dgm:cxn modelId="{49098ED4-222F-4546-9D28-4E5B6E442C2B}" type="presParOf" srcId="{DD5250FC-65EC-43F0-A6AD-CCACA9D366D9}" destId="{612323AC-5F02-43F0-A9AA-D8FBE92D907F}" srcOrd="0" destOrd="0" presId="urn:microsoft.com/office/officeart/2005/8/layout/radial4"/>
    <dgm:cxn modelId="{976F593D-41F9-4BF9-A7D1-10399752EBF4}" type="presParOf" srcId="{DD5250FC-65EC-43F0-A6AD-CCACA9D366D9}" destId="{28D412DE-F28E-4E2B-8FDA-EA97649F8F79}" srcOrd="1" destOrd="0" presId="urn:microsoft.com/office/officeart/2005/8/layout/radial4"/>
    <dgm:cxn modelId="{239CA2EA-75B7-4A73-AFA8-6258DF18C113}" type="presParOf" srcId="{DD5250FC-65EC-43F0-A6AD-CCACA9D366D9}" destId="{2B348B23-B1F3-4C65-BC8F-31C2E0DFAA11}" srcOrd="2" destOrd="0" presId="urn:microsoft.com/office/officeart/2005/8/layout/radial4"/>
    <dgm:cxn modelId="{C3C16FEE-0A60-4A21-A3B8-74AC47BA540E}" type="presParOf" srcId="{DD5250FC-65EC-43F0-A6AD-CCACA9D366D9}" destId="{046CC203-0CCD-4CE5-A5CA-FD24BADD5108}" srcOrd="3" destOrd="0" presId="urn:microsoft.com/office/officeart/2005/8/layout/radial4"/>
    <dgm:cxn modelId="{7D078D8E-F807-46CE-AC55-F7E1B96091D5}" type="presParOf" srcId="{DD5250FC-65EC-43F0-A6AD-CCACA9D366D9}" destId="{C66929FA-E921-4468-94E6-64ECC0EDC3CF}" srcOrd="4" destOrd="0" presId="urn:microsoft.com/office/officeart/2005/8/layout/radial4"/>
    <dgm:cxn modelId="{68A4857F-E95C-4D76-8742-B9204C3042A2}" type="presParOf" srcId="{DD5250FC-65EC-43F0-A6AD-CCACA9D366D9}" destId="{3F2C421E-AD83-45EE-820A-ABEDA5750AEF}" srcOrd="5" destOrd="0" presId="urn:microsoft.com/office/officeart/2005/8/layout/radial4"/>
    <dgm:cxn modelId="{AD780D95-A446-494E-8D88-56DECF5C97D2}" type="presParOf" srcId="{DD5250FC-65EC-43F0-A6AD-CCACA9D366D9}" destId="{2CE32832-D7E8-45D4-9F8F-F1F469D3204A}" srcOrd="6" destOrd="0" presId="urn:microsoft.com/office/officeart/2005/8/layout/radial4"/>
    <dgm:cxn modelId="{EDC4BA8E-2B18-4C61-9C74-1ED185A2FF3E}" type="presParOf" srcId="{DD5250FC-65EC-43F0-A6AD-CCACA9D366D9}" destId="{6857ECA3-A2FC-4103-B2AF-E15E3A8D84A4}" srcOrd="7" destOrd="0" presId="urn:microsoft.com/office/officeart/2005/8/layout/radial4"/>
    <dgm:cxn modelId="{DCA42FB6-5954-4AC7-BD28-1A480553B2FA}" type="presParOf" srcId="{DD5250FC-65EC-43F0-A6AD-CCACA9D366D9}" destId="{D57316A5-80FF-4BB4-9830-8A68847305F9}" srcOrd="8" destOrd="0" presId="urn:microsoft.com/office/officeart/2005/8/layout/radial4"/>
    <dgm:cxn modelId="{4CB6C4E6-8B61-4C99-AAC2-627C50C2068B}" type="presParOf" srcId="{DD5250FC-65EC-43F0-A6AD-CCACA9D366D9}" destId="{9B3C95B3-D1F6-43B9-BDAC-8FC1FF1C4B83}" srcOrd="9" destOrd="0" presId="urn:microsoft.com/office/officeart/2005/8/layout/radial4"/>
    <dgm:cxn modelId="{3C331D27-828F-4FFC-BFA1-A2446A6C5B0A}" type="presParOf" srcId="{DD5250FC-65EC-43F0-A6AD-CCACA9D366D9}" destId="{7DDE751C-FEED-4EA4-BDD3-662681B237C3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8EC95B-684F-44C7-BDB6-53D36A5CD904}" type="doc">
      <dgm:prSet loTypeId="urn:microsoft.com/office/officeart/2005/8/layout/hProcess11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3406B9E-9910-4189-BF01-DCCEC64D0DE6}">
      <dgm:prSet phldrT="[Testo]" custT="1"/>
      <dgm:spPr/>
      <dgm:t>
        <a:bodyPr/>
        <a:lstStyle/>
        <a:p>
          <a:r>
            <a:rPr lang="it-IT" sz="1600" b="1" baseline="0" dirty="0">
              <a:solidFill>
                <a:srgbClr val="FF0000"/>
              </a:solidFill>
              <a:latin typeface="Berlin Sans FB Demi" pitchFamily="34" charset="0"/>
            </a:rPr>
            <a:t>Scopo</a:t>
          </a:r>
        </a:p>
      </dgm:t>
    </dgm:pt>
    <dgm:pt modelId="{EE3EA808-A94B-4B39-A9D1-1FCB4DBB97AF}" type="parTrans" cxnId="{58468BA8-D50E-4BC4-BFB4-193109BC8D61}">
      <dgm:prSet/>
      <dgm:spPr/>
      <dgm:t>
        <a:bodyPr/>
        <a:lstStyle/>
        <a:p>
          <a:endParaRPr lang="it-IT"/>
        </a:p>
      </dgm:t>
    </dgm:pt>
    <dgm:pt modelId="{FB7A4BCC-C672-4E6A-B0A3-E858E20BF7BF}" type="sibTrans" cxnId="{58468BA8-D50E-4BC4-BFB4-193109BC8D61}">
      <dgm:prSet/>
      <dgm:spPr/>
      <dgm:t>
        <a:bodyPr/>
        <a:lstStyle/>
        <a:p>
          <a:endParaRPr lang="it-IT"/>
        </a:p>
      </dgm:t>
    </dgm:pt>
    <dgm:pt modelId="{33D64C1C-D1BF-419C-8E39-8CB7EA09810B}">
      <dgm:prSet phldrT="[Testo]" custT="1"/>
      <dgm:spPr/>
      <dgm:t>
        <a:bodyPr/>
        <a:lstStyle/>
        <a:p>
          <a:r>
            <a:rPr lang="it-IT" sz="10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</a:t>
          </a:r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Motivazione di fondo del progetto</a:t>
          </a:r>
          <a:endParaRPr lang="it-IT" sz="1200" baseline="0" dirty="0">
            <a:solidFill>
              <a:schemeClr val="tx2">
                <a:lumMod val="50000"/>
              </a:schemeClr>
            </a:solidFill>
          </a:endParaRPr>
        </a:p>
      </dgm:t>
    </dgm:pt>
    <dgm:pt modelId="{37FFE96E-7F36-4B2E-A265-C1EE1C39DB1E}" type="parTrans" cxnId="{FD56734A-91A6-403A-ADCA-C101BF404461}">
      <dgm:prSet/>
      <dgm:spPr/>
      <dgm:t>
        <a:bodyPr/>
        <a:lstStyle/>
        <a:p>
          <a:endParaRPr lang="it-IT"/>
        </a:p>
      </dgm:t>
    </dgm:pt>
    <dgm:pt modelId="{38487ABC-730A-4048-8EC1-C988A7122CD8}" type="sibTrans" cxnId="{FD56734A-91A6-403A-ADCA-C101BF404461}">
      <dgm:prSet/>
      <dgm:spPr/>
      <dgm:t>
        <a:bodyPr/>
        <a:lstStyle/>
        <a:p>
          <a:endParaRPr lang="it-IT"/>
        </a:p>
      </dgm:t>
    </dgm:pt>
    <dgm:pt modelId="{B76BCA7B-F76C-4BAD-A820-A27FD846CEFC}">
      <dgm:prSet phldrT="[Testo]" custT="1"/>
      <dgm:spPr/>
      <dgm:t>
        <a:bodyPr/>
        <a:lstStyle/>
        <a:p>
          <a:r>
            <a:rPr lang="it-IT" sz="1600" b="1" baseline="0" dirty="0">
              <a:solidFill>
                <a:srgbClr val="FF0000"/>
              </a:solidFill>
              <a:latin typeface="Berlin Sans FB Demi" pitchFamily="34" charset="0"/>
            </a:rPr>
            <a:t>Obiettivi</a:t>
          </a:r>
        </a:p>
      </dgm:t>
    </dgm:pt>
    <dgm:pt modelId="{97389057-CC5B-4071-880C-AD849C400200}" type="parTrans" cxnId="{55E1BB88-093B-4EC7-AC5A-CD9B4E9DCC27}">
      <dgm:prSet/>
      <dgm:spPr/>
      <dgm:t>
        <a:bodyPr/>
        <a:lstStyle/>
        <a:p>
          <a:endParaRPr lang="it-IT"/>
        </a:p>
      </dgm:t>
    </dgm:pt>
    <dgm:pt modelId="{6590AB89-7FB1-44A2-993B-1B967435B7DE}" type="sibTrans" cxnId="{55E1BB88-093B-4EC7-AC5A-CD9B4E9DCC27}">
      <dgm:prSet/>
      <dgm:spPr/>
      <dgm:t>
        <a:bodyPr/>
        <a:lstStyle/>
        <a:p>
          <a:endParaRPr lang="it-IT"/>
        </a:p>
      </dgm:t>
    </dgm:pt>
    <dgm:pt modelId="{68049EFB-F957-4E16-8092-040EB1B6E326}">
      <dgm:prSet phldrT="[Testo]"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Traguardi valutabili quantitativamente </a:t>
          </a:r>
        </a:p>
      </dgm:t>
    </dgm:pt>
    <dgm:pt modelId="{A13309B7-F164-412C-B0FD-340C4C504B68}" type="parTrans" cxnId="{62EBCCAD-E111-48EA-8F32-842A707F4CCF}">
      <dgm:prSet/>
      <dgm:spPr/>
      <dgm:t>
        <a:bodyPr/>
        <a:lstStyle/>
        <a:p>
          <a:endParaRPr lang="it-IT"/>
        </a:p>
      </dgm:t>
    </dgm:pt>
    <dgm:pt modelId="{0E3D21E7-DFD8-4E1A-8916-C57CA5478F86}" type="sibTrans" cxnId="{62EBCCAD-E111-48EA-8F32-842A707F4CCF}">
      <dgm:prSet/>
      <dgm:spPr/>
      <dgm:t>
        <a:bodyPr/>
        <a:lstStyle/>
        <a:p>
          <a:endParaRPr lang="it-IT"/>
        </a:p>
      </dgm:t>
    </dgm:pt>
    <dgm:pt modelId="{89F67A4C-F52D-4B04-ABD5-D45C6BA70CEC}">
      <dgm:prSet phldrT="[Testo]"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Specifico</a:t>
          </a:r>
        </a:p>
      </dgm:t>
    </dgm:pt>
    <dgm:pt modelId="{3DC40159-2F73-43B9-9A11-55FB909B3763}" type="parTrans" cxnId="{F3321425-9360-473E-A204-67A4C3EEA3A7}">
      <dgm:prSet/>
      <dgm:spPr/>
      <dgm:t>
        <a:bodyPr/>
        <a:lstStyle/>
        <a:p>
          <a:endParaRPr lang="it-IT"/>
        </a:p>
      </dgm:t>
    </dgm:pt>
    <dgm:pt modelId="{A37D0749-783F-4872-9AED-31B9B9E5F5CF}" type="sibTrans" cxnId="{F3321425-9360-473E-A204-67A4C3EEA3A7}">
      <dgm:prSet/>
      <dgm:spPr/>
      <dgm:t>
        <a:bodyPr/>
        <a:lstStyle/>
        <a:p>
          <a:endParaRPr lang="it-IT"/>
        </a:p>
      </dgm:t>
    </dgm:pt>
    <dgm:pt modelId="{694B3710-0E08-4722-A4EA-7E22982EF717}">
      <dgm:prSet phldrT="[Testo]" custT="1"/>
      <dgm:spPr/>
      <dgm:t>
        <a:bodyPr/>
        <a:lstStyle/>
        <a:p>
          <a:r>
            <a:rPr lang="it-IT" sz="1600" b="1" baseline="0" dirty="0">
              <a:solidFill>
                <a:srgbClr val="FF0000"/>
              </a:solidFill>
              <a:latin typeface="Berlin Sans FB Demi" pitchFamily="34" charset="0"/>
            </a:rPr>
            <a:t>Attività</a:t>
          </a:r>
        </a:p>
      </dgm:t>
    </dgm:pt>
    <dgm:pt modelId="{C61AC3FC-5144-4F19-B5DE-073562C0BFEB}" type="parTrans" cxnId="{81635A12-E1BD-43A3-9CD1-99701CCF8706}">
      <dgm:prSet/>
      <dgm:spPr/>
      <dgm:t>
        <a:bodyPr/>
        <a:lstStyle/>
        <a:p>
          <a:endParaRPr lang="it-IT"/>
        </a:p>
      </dgm:t>
    </dgm:pt>
    <dgm:pt modelId="{66A7DD8A-6390-426A-AD02-A2A9A5E41C7C}" type="sibTrans" cxnId="{81635A12-E1BD-43A3-9CD1-99701CCF8706}">
      <dgm:prSet/>
      <dgm:spPr/>
      <dgm:t>
        <a:bodyPr/>
        <a:lstStyle/>
        <a:p>
          <a:endParaRPr lang="it-IT"/>
        </a:p>
      </dgm:t>
    </dgm:pt>
    <dgm:pt modelId="{52FE9A3E-38A0-4ADC-BF1F-1C11B602095E}">
      <dgm:prSet phldrT="[Testo]" custT="1"/>
      <dgm:spPr/>
      <dgm:t>
        <a:bodyPr/>
        <a:lstStyle/>
        <a:p>
          <a:r>
            <a:rPr lang="it-IT" sz="1600" b="1" baseline="0" dirty="0">
              <a:solidFill>
                <a:srgbClr val="FF0000"/>
              </a:solidFill>
              <a:latin typeface="Berlin Sans FB Demi" pitchFamily="34" charset="0"/>
            </a:rPr>
            <a:t>Risorse</a:t>
          </a:r>
        </a:p>
      </dgm:t>
    </dgm:pt>
    <dgm:pt modelId="{08C69E9E-93F8-448E-A94C-548F2D113F08}" type="parTrans" cxnId="{7D1E78B0-4BA7-4B56-900B-E7984C975E8D}">
      <dgm:prSet/>
      <dgm:spPr/>
      <dgm:t>
        <a:bodyPr/>
        <a:lstStyle/>
        <a:p>
          <a:endParaRPr lang="it-IT"/>
        </a:p>
      </dgm:t>
    </dgm:pt>
    <dgm:pt modelId="{874002D5-5089-4806-899A-84B884FF2BE9}" type="sibTrans" cxnId="{7D1E78B0-4BA7-4B56-900B-E7984C975E8D}">
      <dgm:prSet/>
      <dgm:spPr/>
      <dgm:t>
        <a:bodyPr/>
        <a:lstStyle/>
        <a:p>
          <a:endParaRPr lang="it-IT"/>
        </a:p>
      </dgm:t>
    </dgm:pt>
    <dgm:pt modelId="{B67E5858-B9D6-4365-9C3C-94DBD770608E}">
      <dgm:prSet phldrT="[Testo]" custT="1"/>
      <dgm:spPr/>
      <dgm:t>
        <a:bodyPr/>
        <a:lstStyle/>
        <a:p>
          <a:r>
            <a:rPr lang="it-IT" sz="1600" b="1" baseline="0" dirty="0">
              <a:solidFill>
                <a:srgbClr val="FF0000"/>
              </a:solidFill>
              <a:latin typeface="Berlin Sans FB Demi" pitchFamily="34" charset="0"/>
            </a:rPr>
            <a:t>Tappe</a:t>
          </a:r>
          <a:r>
            <a:rPr lang="it-IT" sz="1200" b="1" baseline="0" dirty="0">
              <a:solidFill>
                <a:schemeClr val="bg1"/>
              </a:solidFill>
            </a:rPr>
            <a:t> </a:t>
          </a:r>
        </a:p>
      </dgm:t>
    </dgm:pt>
    <dgm:pt modelId="{42AD19AE-7CEA-4A97-9845-10C30485E144}" type="parTrans" cxnId="{369C464A-6A42-49B0-A36D-0531CFED4EC4}">
      <dgm:prSet/>
      <dgm:spPr/>
      <dgm:t>
        <a:bodyPr/>
        <a:lstStyle/>
        <a:p>
          <a:endParaRPr lang="it-IT"/>
        </a:p>
      </dgm:t>
    </dgm:pt>
    <dgm:pt modelId="{AE55455B-4E6C-4E06-B804-36F26D7B191D}" type="sibTrans" cxnId="{369C464A-6A42-49B0-A36D-0531CFED4EC4}">
      <dgm:prSet/>
      <dgm:spPr/>
      <dgm:t>
        <a:bodyPr/>
        <a:lstStyle/>
        <a:p>
          <a:endParaRPr lang="it-IT"/>
        </a:p>
      </dgm:t>
    </dgm:pt>
    <dgm:pt modelId="{B7520AF0-54E2-4DEC-A3E1-3BA5FF27BDDE}">
      <dgm:prSet phldrT="[Testo]" custT="1"/>
      <dgm:spPr/>
      <dgm:t>
        <a:bodyPr/>
        <a:lstStyle/>
        <a:p>
          <a:pPr algn="l"/>
          <a:r>
            <a:rPr lang="it-IT" sz="1600" b="1" baseline="0" dirty="0">
              <a:solidFill>
                <a:srgbClr val="FF0000"/>
              </a:solidFill>
              <a:latin typeface="Berlin Sans FB Demi" pitchFamily="34" charset="0"/>
            </a:rPr>
            <a:t>Tempi</a:t>
          </a:r>
        </a:p>
      </dgm:t>
    </dgm:pt>
    <dgm:pt modelId="{86BD6771-543D-4652-B3AC-B319568BCF4B}" type="parTrans" cxnId="{6AD93C39-9E8A-497E-89B7-F5B7EC5B6CD5}">
      <dgm:prSet/>
      <dgm:spPr/>
      <dgm:t>
        <a:bodyPr/>
        <a:lstStyle/>
        <a:p>
          <a:endParaRPr lang="it-IT"/>
        </a:p>
      </dgm:t>
    </dgm:pt>
    <dgm:pt modelId="{9C0799DF-0CF9-451A-A6CF-E55AC77437CB}" type="sibTrans" cxnId="{6AD93C39-9E8A-497E-89B7-F5B7EC5B6CD5}">
      <dgm:prSet/>
      <dgm:spPr/>
      <dgm:t>
        <a:bodyPr/>
        <a:lstStyle/>
        <a:p>
          <a:endParaRPr lang="it-IT"/>
        </a:p>
      </dgm:t>
    </dgm:pt>
    <dgm:pt modelId="{64ED3D3E-71C7-42E4-AC0F-00C644CB9DEB}">
      <dgm:prSet phldrT="[Testo]"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Misurabile</a:t>
          </a:r>
        </a:p>
      </dgm:t>
    </dgm:pt>
    <dgm:pt modelId="{5C44C587-C536-44FE-A211-9625EEF8EA5D}" type="parTrans" cxnId="{D13A7904-2BF1-4220-AD9D-A13BEF2B3628}">
      <dgm:prSet/>
      <dgm:spPr/>
      <dgm:t>
        <a:bodyPr/>
        <a:lstStyle/>
        <a:p>
          <a:endParaRPr lang="it-IT"/>
        </a:p>
      </dgm:t>
    </dgm:pt>
    <dgm:pt modelId="{E74F8C18-FF6F-4062-803F-51016D65EF4E}" type="sibTrans" cxnId="{D13A7904-2BF1-4220-AD9D-A13BEF2B3628}">
      <dgm:prSet/>
      <dgm:spPr/>
      <dgm:t>
        <a:bodyPr/>
        <a:lstStyle/>
        <a:p>
          <a:endParaRPr lang="it-IT"/>
        </a:p>
      </dgm:t>
    </dgm:pt>
    <dgm:pt modelId="{9E593498-AF91-4D13-995B-C982BBDC0B96}">
      <dgm:prSet phldrT="[Testo]"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Accessibile</a:t>
          </a:r>
        </a:p>
      </dgm:t>
    </dgm:pt>
    <dgm:pt modelId="{99A9470B-71C3-4E58-B3AF-3020CBC50B43}" type="parTrans" cxnId="{B1234224-6638-4344-AA11-95642D3C2FCD}">
      <dgm:prSet/>
      <dgm:spPr/>
      <dgm:t>
        <a:bodyPr/>
        <a:lstStyle/>
        <a:p>
          <a:endParaRPr lang="it-IT"/>
        </a:p>
      </dgm:t>
    </dgm:pt>
    <dgm:pt modelId="{8A0C768F-32C1-4058-B0E5-41232B5528C0}" type="sibTrans" cxnId="{B1234224-6638-4344-AA11-95642D3C2FCD}">
      <dgm:prSet/>
      <dgm:spPr/>
      <dgm:t>
        <a:bodyPr/>
        <a:lstStyle/>
        <a:p>
          <a:endParaRPr lang="it-IT"/>
        </a:p>
      </dgm:t>
    </dgm:pt>
    <dgm:pt modelId="{A1557445-13B4-4E64-A1AC-23EC12EFF2A1}">
      <dgm:prSet phldrT="[Testo]"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Rilevante</a:t>
          </a:r>
        </a:p>
      </dgm:t>
    </dgm:pt>
    <dgm:pt modelId="{337096B0-3CB7-4477-ABC5-2B0A83EA694B}" type="parTrans" cxnId="{3CF489FF-6C33-4F4C-825C-F9501DB475BA}">
      <dgm:prSet/>
      <dgm:spPr/>
      <dgm:t>
        <a:bodyPr/>
        <a:lstStyle/>
        <a:p>
          <a:endParaRPr lang="it-IT"/>
        </a:p>
      </dgm:t>
    </dgm:pt>
    <dgm:pt modelId="{A6F4C15F-0964-469A-956F-457EE0C96730}" type="sibTrans" cxnId="{3CF489FF-6C33-4F4C-825C-F9501DB475BA}">
      <dgm:prSet/>
      <dgm:spPr/>
      <dgm:t>
        <a:bodyPr/>
        <a:lstStyle/>
        <a:p>
          <a:endParaRPr lang="it-IT"/>
        </a:p>
      </dgm:t>
    </dgm:pt>
    <dgm:pt modelId="{3A6837FB-F678-4467-B61A-A6ECC3BCE349}">
      <dgm:prSet phldrT="[Testo]"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Temporizzato</a:t>
          </a:r>
        </a:p>
      </dgm:t>
    </dgm:pt>
    <dgm:pt modelId="{B760A105-41CD-4CD6-B052-138B4D0E5D8C}" type="parTrans" cxnId="{799C4E71-D736-4CA9-BB24-E7D0C9A38B0D}">
      <dgm:prSet/>
      <dgm:spPr/>
      <dgm:t>
        <a:bodyPr/>
        <a:lstStyle/>
        <a:p>
          <a:endParaRPr lang="it-IT"/>
        </a:p>
      </dgm:t>
    </dgm:pt>
    <dgm:pt modelId="{7A6A9E51-8FFC-4D85-AB85-3151CB3FE6E1}" type="sibTrans" cxnId="{799C4E71-D736-4CA9-BB24-E7D0C9A38B0D}">
      <dgm:prSet/>
      <dgm:spPr/>
      <dgm:t>
        <a:bodyPr/>
        <a:lstStyle/>
        <a:p>
          <a:endParaRPr lang="it-IT"/>
        </a:p>
      </dgm:t>
    </dgm:pt>
    <dgm:pt modelId="{0E6A80C5-B02A-4E54-B252-9FFB297039BC}">
      <dgm:prSet phldrT="[Testo]"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Le azioni che si intende mettere in atto per raggiungere gli obiettivi</a:t>
          </a:r>
        </a:p>
      </dgm:t>
    </dgm:pt>
    <dgm:pt modelId="{CCD033AB-9984-4DA3-A01D-CBE5A01EDF1D}" type="parTrans" cxnId="{F354E93F-C36C-4C47-A384-E84793EB4455}">
      <dgm:prSet/>
      <dgm:spPr/>
      <dgm:t>
        <a:bodyPr/>
        <a:lstStyle/>
        <a:p>
          <a:endParaRPr lang="it-IT"/>
        </a:p>
      </dgm:t>
    </dgm:pt>
    <dgm:pt modelId="{E266CBF3-3634-49F3-A4C5-02B3B40D720B}" type="sibTrans" cxnId="{F354E93F-C36C-4C47-A384-E84793EB4455}">
      <dgm:prSet/>
      <dgm:spPr/>
      <dgm:t>
        <a:bodyPr/>
        <a:lstStyle/>
        <a:p>
          <a:endParaRPr lang="it-IT"/>
        </a:p>
      </dgm:t>
    </dgm:pt>
    <dgm:pt modelId="{9BA670BC-7172-4687-8501-2C3454170DE2}">
      <dgm:prSet phldrT="[Testo]"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Le iniziative caratterizzanti il progetto</a:t>
          </a:r>
        </a:p>
      </dgm:t>
    </dgm:pt>
    <dgm:pt modelId="{B641531F-9A14-4D25-93CD-CF723151A93D}" type="parTrans" cxnId="{D24314E9-FFBB-4866-B061-1EFD123EA46F}">
      <dgm:prSet/>
      <dgm:spPr/>
      <dgm:t>
        <a:bodyPr/>
        <a:lstStyle/>
        <a:p>
          <a:endParaRPr lang="it-IT"/>
        </a:p>
      </dgm:t>
    </dgm:pt>
    <dgm:pt modelId="{B5B27FD8-2ACF-49DF-9A19-DD68417E289F}" type="sibTrans" cxnId="{D24314E9-FFBB-4866-B061-1EFD123EA46F}">
      <dgm:prSet/>
      <dgm:spPr/>
      <dgm:t>
        <a:bodyPr/>
        <a:lstStyle/>
        <a:p>
          <a:endParaRPr lang="it-IT"/>
        </a:p>
      </dgm:t>
    </dgm:pt>
    <dgm:pt modelId="{7AB64EAB-2465-4185-9A80-003D3DF8CEB2}">
      <dgm:prSet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Risorse finanziarie e cedole</a:t>
          </a:r>
        </a:p>
      </dgm:t>
    </dgm:pt>
    <dgm:pt modelId="{9F8E491A-0DB9-4CB8-9EAE-6AC63B0C8E9C}" type="parTrans" cxnId="{344BEC19-3A75-462D-A3E2-60DEFB0539C3}">
      <dgm:prSet/>
      <dgm:spPr/>
      <dgm:t>
        <a:bodyPr/>
        <a:lstStyle/>
        <a:p>
          <a:endParaRPr lang="it-IT"/>
        </a:p>
      </dgm:t>
    </dgm:pt>
    <dgm:pt modelId="{21B47AAF-3D7B-4C29-A95C-5F1BD2AF9B67}" type="sibTrans" cxnId="{344BEC19-3A75-462D-A3E2-60DEFB0539C3}">
      <dgm:prSet/>
      <dgm:spPr/>
      <dgm:t>
        <a:bodyPr/>
        <a:lstStyle/>
        <a:p>
          <a:endParaRPr lang="it-IT"/>
        </a:p>
      </dgm:t>
    </dgm:pt>
    <dgm:pt modelId="{FD659F75-E586-4689-8618-B6C5ACFFFDD5}">
      <dgm:prSet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Persone responsabili delle attività</a:t>
          </a:r>
        </a:p>
      </dgm:t>
    </dgm:pt>
    <dgm:pt modelId="{11876C38-F07C-4D8B-A34B-4B267FD38BBC}" type="parTrans" cxnId="{C502FB5B-783B-431C-AF43-3AC180A9DA34}">
      <dgm:prSet/>
      <dgm:spPr/>
      <dgm:t>
        <a:bodyPr/>
        <a:lstStyle/>
        <a:p>
          <a:endParaRPr lang="it-IT"/>
        </a:p>
      </dgm:t>
    </dgm:pt>
    <dgm:pt modelId="{C60E7C15-FA7A-48D9-B658-B6C2DF52BBDC}" type="sibTrans" cxnId="{C502FB5B-783B-431C-AF43-3AC180A9DA34}">
      <dgm:prSet/>
      <dgm:spPr/>
      <dgm:t>
        <a:bodyPr/>
        <a:lstStyle/>
        <a:p>
          <a:endParaRPr lang="it-IT"/>
        </a:p>
      </dgm:t>
    </dgm:pt>
    <dgm:pt modelId="{A3DD32E6-F79D-486E-B1D8-C27697526D19}">
      <dgm:prSet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Devono sempre essere stimate e specificate nel progetto</a:t>
          </a:r>
        </a:p>
      </dgm:t>
    </dgm:pt>
    <dgm:pt modelId="{2413E1F4-8D54-40CE-91E2-569AC9BF8088}" type="parTrans" cxnId="{BC504B88-5A79-4335-9643-1C6255D6667F}">
      <dgm:prSet/>
      <dgm:spPr/>
      <dgm:t>
        <a:bodyPr/>
        <a:lstStyle/>
        <a:p>
          <a:endParaRPr lang="it-IT"/>
        </a:p>
      </dgm:t>
    </dgm:pt>
    <dgm:pt modelId="{6667B5EB-8599-4BFE-9FEF-E533953D35A4}" type="sibTrans" cxnId="{BC504B88-5A79-4335-9643-1C6255D6667F}">
      <dgm:prSet/>
      <dgm:spPr/>
      <dgm:t>
        <a:bodyPr/>
        <a:lstStyle/>
        <a:p>
          <a:endParaRPr lang="it-IT"/>
        </a:p>
      </dgm:t>
    </dgm:pt>
    <dgm:pt modelId="{E7B95E77-2BBD-4B4E-8F94-E7917B7B2A35}">
      <dgm:prSet phldrT="[Testo]" custT="1"/>
      <dgm:spPr/>
      <dgm:t>
        <a:bodyPr/>
        <a:lstStyle/>
        <a:p>
          <a:r>
            <a:rPr lang="it-IT" sz="12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Le fasi in cui si compone il progetto; prevedere dei momenti di verifica per ogni fase</a:t>
          </a:r>
        </a:p>
      </dgm:t>
    </dgm:pt>
    <dgm:pt modelId="{88D24DB0-711B-4EF2-AEA3-1DAA06980298}" type="parTrans" cxnId="{841F28A6-E0E0-4943-89C4-94990BDE88D8}">
      <dgm:prSet/>
      <dgm:spPr/>
      <dgm:t>
        <a:bodyPr/>
        <a:lstStyle/>
        <a:p>
          <a:endParaRPr lang="it-IT"/>
        </a:p>
      </dgm:t>
    </dgm:pt>
    <dgm:pt modelId="{5C8154AE-BCBB-4A41-A3A9-53874F80C554}" type="sibTrans" cxnId="{841F28A6-E0E0-4943-89C4-94990BDE88D8}">
      <dgm:prSet/>
      <dgm:spPr/>
      <dgm:t>
        <a:bodyPr/>
        <a:lstStyle/>
        <a:p>
          <a:endParaRPr lang="it-IT"/>
        </a:p>
      </dgm:t>
    </dgm:pt>
    <dgm:pt modelId="{B05682CE-AC05-4D24-8300-A77BB659BD96}">
      <dgm:prSet phldrT="[Testo]" custT="1"/>
      <dgm:spPr/>
      <dgm:t>
        <a:bodyPr/>
        <a:lstStyle/>
        <a:p>
          <a:pPr algn="l"/>
          <a:r>
            <a:rPr lang="it-IT" sz="11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Prevedere la durata del progetto</a:t>
          </a:r>
        </a:p>
      </dgm:t>
    </dgm:pt>
    <dgm:pt modelId="{044E52B9-AA7E-43EF-AF8B-AF111A84F0EC}" type="parTrans" cxnId="{DE0C780D-7C94-4D40-BD0E-9931F7B42173}">
      <dgm:prSet/>
      <dgm:spPr/>
      <dgm:t>
        <a:bodyPr/>
        <a:lstStyle/>
        <a:p>
          <a:endParaRPr lang="it-IT"/>
        </a:p>
      </dgm:t>
    </dgm:pt>
    <dgm:pt modelId="{43C1AB9D-C165-45BF-AE6B-AFD0CA262DC8}" type="sibTrans" cxnId="{DE0C780D-7C94-4D40-BD0E-9931F7B42173}">
      <dgm:prSet/>
      <dgm:spPr/>
      <dgm:t>
        <a:bodyPr/>
        <a:lstStyle/>
        <a:p>
          <a:endParaRPr lang="it-IT"/>
        </a:p>
      </dgm:t>
    </dgm:pt>
    <dgm:pt modelId="{34C318D7-35D2-4D99-9DA0-916D80D27F38}">
      <dgm:prSet custT="1"/>
      <dgm:spPr/>
      <dgm:t>
        <a:bodyPr/>
        <a:lstStyle/>
        <a:p>
          <a:r>
            <a:rPr lang="it-IT" sz="11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Indicare le date di inizio e di fine del progetto </a:t>
          </a:r>
        </a:p>
      </dgm:t>
    </dgm:pt>
    <dgm:pt modelId="{89D9A6CD-AD59-4099-89A9-F1D5BAA29772}" type="parTrans" cxnId="{1AD688A1-A504-4F68-8862-04D2C1B3B1BD}">
      <dgm:prSet/>
      <dgm:spPr/>
      <dgm:t>
        <a:bodyPr/>
        <a:lstStyle/>
        <a:p>
          <a:endParaRPr lang="it-IT"/>
        </a:p>
      </dgm:t>
    </dgm:pt>
    <dgm:pt modelId="{992B2286-F4D5-41F1-9930-CCB2567CF205}" type="sibTrans" cxnId="{1AD688A1-A504-4F68-8862-04D2C1B3B1BD}">
      <dgm:prSet/>
      <dgm:spPr/>
      <dgm:t>
        <a:bodyPr/>
        <a:lstStyle/>
        <a:p>
          <a:endParaRPr lang="it-IT"/>
        </a:p>
      </dgm:t>
    </dgm:pt>
    <dgm:pt modelId="{58851E0C-80FF-4B10-A04A-49ADE7508410}">
      <dgm:prSet custT="1"/>
      <dgm:spPr/>
      <dgm:t>
        <a:bodyPr/>
        <a:lstStyle/>
        <a:p>
          <a:r>
            <a:rPr lang="it-IT" sz="1100" b="1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Indicare i tempi significa avere uno strumento di verifica della riuscita o meno del progetto</a:t>
          </a:r>
        </a:p>
      </dgm:t>
    </dgm:pt>
    <dgm:pt modelId="{1AE0830C-B6E8-4520-B046-67FFEECF5AAA}" type="parTrans" cxnId="{E2A7519E-58B0-4815-A3AA-454973AF2879}">
      <dgm:prSet/>
      <dgm:spPr/>
      <dgm:t>
        <a:bodyPr/>
        <a:lstStyle/>
        <a:p>
          <a:endParaRPr lang="it-IT"/>
        </a:p>
      </dgm:t>
    </dgm:pt>
    <dgm:pt modelId="{49EE6B18-4482-4BD8-8A4B-86DCE636EE0C}" type="sibTrans" cxnId="{E2A7519E-58B0-4815-A3AA-454973AF2879}">
      <dgm:prSet/>
      <dgm:spPr/>
      <dgm:t>
        <a:bodyPr/>
        <a:lstStyle/>
        <a:p>
          <a:endParaRPr lang="it-IT"/>
        </a:p>
      </dgm:t>
    </dgm:pt>
    <dgm:pt modelId="{B3029D46-6ABE-49D8-817C-F6A7A7292570}" type="pres">
      <dgm:prSet presAssocID="{C48EC95B-684F-44C7-BDB6-53D36A5CD904}" presName="Name0" presStyleCnt="0">
        <dgm:presLayoutVars>
          <dgm:dir/>
          <dgm:resizeHandles val="exact"/>
        </dgm:presLayoutVars>
      </dgm:prSet>
      <dgm:spPr/>
    </dgm:pt>
    <dgm:pt modelId="{8581237D-36D6-4C01-BF55-628A68374B18}" type="pres">
      <dgm:prSet presAssocID="{C48EC95B-684F-44C7-BDB6-53D36A5CD904}" presName="arrow" presStyleLbl="bgShp" presStyleIdx="0" presStyleCnt="1" custScaleY="76090" custLinFactNeighborX="3125" custLinFactNeighborY="529"/>
      <dgm:spPr>
        <a:solidFill>
          <a:schemeClr val="tx1"/>
        </a:solidFill>
      </dgm:spPr>
    </dgm:pt>
    <dgm:pt modelId="{5F6621AE-A82A-4E56-8B7A-700B4BE30739}" type="pres">
      <dgm:prSet presAssocID="{C48EC95B-684F-44C7-BDB6-53D36A5CD904}" presName="points" presStyleCnt="0"/>
      <dgm:spPr/>
    </dgm:pt>
    <dgm:pt modelId="{8F83E0A4-E369-4F32-8B65-1368354AAAA2}" type="pres">
      <dgm:prSet presAssocID="{13406B9E-9910-4189-BF01-DCCEC64D0DE6}" presName="compositeA" presStyleCnt="0"/>
      <dgm:spPr/>
    </dgm:pt>
    <dgm:pt modelId="{60B254DE-E623-4823-92E2-5EFC0A22A492}" type="pres">
      <dgm:prSet presAssocID="{13406B9E-9910-4189-BF01-DCCEC64D0DE6}" presName="textA" presStyleLbl="revTx" presStyleIdx="0" presStyleCnt="6">
        <dgm:presLayoutVars>
          <dgm:bulletEnabled val="1"/>
        </dgm:presLayoutVars>
      </dgm:prSet>
      <dgm:spPr/>
    </dgm:pt>
    <dgm:pt modelId="{1B295119-A8AF-4A82-8E6E-273EDFF3F23F}" type="pres">
      <dgm:prSet presAssocID="{13406B9E-9910-4189-BF01-DCCEC64D0DE6}" presName="circleA" presStyleLbl="node1" presStyleIdx="0" presStyleCnt="6"/>
      <dgm:spPr/>
    </dgm:pt>
    <dgm:pt modelId="{31589812-5EA9-4261-BFC5-E3AB49454D97}" type="pres">
      <dgm:prSet presAssocID="{13406B9E-9910-4189-BF01-DCCEC64D0DE6}" presName="spaceA" presStyleCnt="0"/>
      <dgm:spPr/>
    </dgm:pt>
    <dgm:pt modelId="{3BE3A171-7E0B-4DDB-8529-F594AC48D910}" type="pres">
      <dgm:prSet presAssocID="{FB7A4BCC-C672-4E6A-B0A3-E858E20BF7BF}" presName="space" presStyleCnt="0"/>
      <dgm:spPr/>
    </dgm:pt>
    <dgm:pt modelId="{E91A89DC-5F98-4650-9B11-F0BEBCA055C0}" type="pres">
      <dgm:prSet presAssocID="{B76BCA7B-F76C-4BAD-A820-A27FD846CEFC}" presName="compositeB" presStyleCnt="0"/>
      <dgm:spPr/>
    </dgm:pt>
    <dgm:pt modelId="{1B5865F2-8E25-4F20-B616-2EA3E1A58D1F}" type="pres">
      <dgm:prSet presAssocID="{B76BCA7B-F76C-4BAD-A820-A27FD846CEFC}" presName="textB" presStyleLbl="revTx" presStyleIdx="1" presStyleCnt="6" custScaleX="115895" custLinFactNeighborX="7623">
        <dgm:presLayoutVars>
          <dgm:bulletEnabled val="1"/>
        </dgm:presLayoutVars>
      </dgm:prSet>
      <dgm:spPr/>
    </dgm:pt>
    <dgm:pt modelId="{E8776B1A-3BBF-4D65-964F-4D745BA5F405}" type="pres">
      <dgm:prSet presAssocID="{B76BCA7B-F76C-4BAD-A820-A27FD846CEFC}" presName="circleB" presStyleLbl="node1" presStyleIdx="1" presStyleCnt="6"/>
      <dgm:spPr/>
    </dgm:pt>
    <dgm:pt modelId="{95599666-1FB1-48A9-A416-6BCC39F35DA7}" type="pres">
      <dgm:prSet presAssocID="{B76BCA7B-F76C-4BAD-A820-A27FD846CEFC}" presName="spaceB" presStyleCnt="0"/>
      <dgm:spPr/>
    </dgm:pt>
    <dgm:pt modelId="{B4375AA3-9ADC-4C4F-AB7B-E071DD038D43}" type="pres">
      <dgm:prSet presAssocID="{6590AB89-7FB1-44A2-993B-1B967435B7DE}" presName="space" presStyleCnt="0"/>
      <dgm:spPr/>
    </dgm:pt>
    <dgm:pt modelId="{2AB33367-23E5-4AC5-80A6-98BCE7222697}" type="pres">
      <dgm:prSet presAssocID="{694B3710-0E08-4722-A4EA-7E22982EF717}" presName="compositeA" presStyleCnt="0"/>
      <dgm:spPr/>
    </dgm:pt>
    <dgm:pt modelId="{998D170A-9E8E-448A-BDC7-07C95C13A981}" type="pres">
      <dgm:prSet presAssocID="{694B3710-0E08-4722-A4EA-7E22982EF717}" presName="textA" presStyleLbl="revTx" presStyleIdx="2" presStyleCnt="6">
        <dgm:presLayoutVars>
          <dgm:bulletEnabled val="1"/>
        </dgm:presLayoutVars>
      </dgm:prSet>
      <dgm:spPr/>
    </dgm:pt>
    <dgm:pt modelId="{6F9D7525-0B98-4CC4-96A5-CA3440355D7E}" type="pres">
      <dgm:prSet presAssocID="{694B3710-0E08-4722-A4EA-7E22982EF717}" presName="circleA" presStyleLbl="node1" presStyleIdx="2" presStyleCnt="6"/>
      <dgm:spPr/>
    </dgm:pt>
    <dgm:pt modelId="{C738DBCA-F493-42B5-A2CD-701BAEA45131}" type="pres">
      <dgm:prSet presAssocID="{694B3710-0E08-4722-A4EA-7E22982EF717}" presName="spaceA" presStyleCnt="0"/>
      <dgm:spPr/>
    </dgm:pt>
    <dgm:pt modelId="{B8D9863D-D7F0-4EF2-B96D-EA02FB660366}" type="pres">
      <dgm:prSet presAssocID="{66A7DD8A-6390-426A-AD02-A2A9A5E41C7C}" presName="space" presStyleCnt="0"/>
      <dgm:spPr/>
    </dgm:pt>
    <dgm:pt modelId="{D2FF47B3-28A4-47E7-8385-E3544A211B46}" type="pres">
      <dgm:prSet presAssocID="{52FE9A3E-38A0-4ADC-BF1F-1C11B602095E}" presName="compositeB" presStyleCnt="0"/>
      <dgm:spPr/>
    </dgm:pt>
    <dgm:pt modelId="{833C7F5D-B718-44A6-AB0C-5E417A1E2980}" type="pres">
      <dgm:prSet presAssocID="{52FE9A3E-38A0-4ADC-BF1F-1C11B602095E}" presName="textB" presStyleLbl="revTx" presStyleIdx="3" presStyleCnt="6">
        <dgm:presLayoutVars>
          <dgm:bulletEnabled val="1"/>
        </dgm:presLayoutVars>
      </dgm:prSet>
      <dgm:spPr/>
    </dgm:pt>
    <dgm:pt modelId="{A397CECC-8BF8-4A28-9909-89F9FFB0C60D}" type="pres">
      <dgm:prSet presAssocID="{52FE9A3E-38A0-4ADC-BF1F-1C11B602095E}" presName="circleB" presStyleLbl="node1" presStyleIdx="3" presStyleCnt="6"/>
      <dgm:spPr/>
    </dgm:pt>
    <dgm:pt modelId="{48E1E243-E419-4A5A-92D3-79E2DCB1420B}" type="pres">
      <dgm:prSet presAssocID="{52FE9A3E-38A0-4ADC-BF1F-1C11B602095E}" presName="spaceB" presStyleCnt="0"/>
      <dgm:spPr/>
    </dgm:pt>
    <dgm:pt modelId="{74475F85-F720-4091-B137-5FB6B06EC977}" type="pres">
      <dgm:prSet presAssocID="{874002D5-5089-4806-899A-84B884FF2BE9}" presName="space" presStyleCnt="0"/>
      <dgm:spPr/>
    </dgm:pt>
    <dgm:pt modelId="{A1E767EB-0885-49D8-A51D-886E9D1032C5}" type="pres">
      <dgm:prSet presAssocID="{B67E5858-B9D6-4365-9C3C-94DBD770608E}" presName="compositeA" presStyleCnt="0"/>
      <dgm:spPr/>
    </dgm:pt>
    <dgm:pt modelId="{0067404D-1230-45AE-A3B5-9A7D7BF3C6F3}" type="pres">
      <dgm:prSet presAssocID="{B67E5858-B9D6-4365-9C3C-94DBD770608E}" presName="textA" presStyleLbl="revTx" presStyleIdx="4" presStyleCnt="6">
        <dgm:presLayoutVars>
          <dgm:bulletEnabled val="1"/>
        </dgm:presLayoutVars>
      </dgm:prSet>
      <dgm:spPr/>
    </dgm:pt>
    <dgm:pt modelId="{DF81D415-BDCA-4932-956A-CB31D560A42A}" type="pres">
      <dgm:prSet presAssocID="{B67E5858-B9D6-4365-9C3C-94DBD770608E}" presName="circleA" presStyleLbl="node1" presStyleIdx="4" presStyleCnt="6"/>
      <dgm:spPr/>
    </dgm:pt>
    <dgm:pt modelId="{84C016E2-D19C-4F4A-BA60-6172E875E7BE}" type="pres">
      <dgm:prSet presAssocID="{B67E5858-B9D6-4365-9C3C-94DBD770608E}" presName="spaceA" presStyleCnt="0"/>
      <dgm:spPr/>
    </dgm:pt>
    <dgm:pt modelId="{ACDD902C-AFB6-42D7-BDF2-0EF32316F2FE}" type="pres">
      <dgm:prSet presAssocID="{AE55455B-4E6C-4E06-B804-36F26D7B191D}" presName="space" presStyleCnt="0"/>
      <dgm:spPr/>
    </dgm:pt>
    <dgm:pt modelId="{14B40210-4B19-49AD-8E15-63755B04535F}" type="pres">
      <dgm:prSet presAssocID="{B7520AF0-54E2-4DEC-A3E1-3BA5FF27BDDE}" presName="compositeB" presStyleCnt="0"/>
      <dgm:spPr/>
    </dgm:pt>
    <dgm:pt modelId="{06004584-8D35-45FD-91DD-5C8A04EED594}" type="pres">
      <dgm:prSet presAssocID="{B7520AF0-54E2-4DEC-A3E1-3BA5FF27BDDE}" presName="textB" presStyleLbl="revTx" presStyleIdx="5" presStyleCnt="6" custLinFactNeighborX="8126">
        <dgm:presLayoutVars>
          <dgm:bulletEnabled val="1"/>
        </dgm:presLayoutVars>
      </dgm:prSet>
      <dgm:spPr/>
    </dgm:pt>
    <dgm:pt modelId="{06A0A907-4D20-42F4-A98F-92C54A62F9A4}" type="pres">
      <dgm:prSet presAssocID="{B7520AF0-54E2-4DEC-A3E1-3BA5FF27BDDE}" presName="circleB" presStyleLbl="node1" presStyleIdx="5" presStyleCnt="6"/>
      <dgm:spPr/>
    </dgm:pt>
    <dgm:pt modelId="{303BB57F-F871-4826-B5A2-C1298D7E8BC4}" type="pres">
      <dgm:prSet presAssocID="{B7520AF0-54E2-4DEC-A3E1-3BA5FF27BDDE}" presName="spaceB" presStyleCnt="0"/>
      <dgm:spPr/>
    </dgm:pt>
  </dgm:ptLst>
  <dgm:cxnLst>
    <dgm:cxn modelId="{D13A7904-2BF1-4220-AD9D-A13BEF2B3628}" srcId="{B76BCA7B-F76C-4BAD-A820-A27FD846CEFC}" destId="{64ED3D3E-71C7-42E4-AC0F-00C644CB9DEB}" srcOrd="2" destOrd="0" parTransId="{5C44C587-C536-44FE-A211-9625EEF8EA5D}" sibTransId="{E74F8C18-FF6F-4062-803F-51016D65EF4E}"/>
    <dgm:cxn modelId="{F663030B-237D-4A26-9C5E-CF5BDC69F820}" type="presOf" srcId="{13406B9E-9910-4189-BF01-DCCEC64D0DE6}" destId="{60B254DE-E623-4823-92E2-5EFC0A22A492}" srcOrd="0" destOrd="0" presId="urn:microsoft.com/office/officeart/2005/8/layout/hProcess11"/>
    <dgm:cxn modelId="{08E0B60B-BEAE-459D-B82E-A8C9CAE7C92F}" type="presOf" srcId="{3A6837FB-F678-4467-B61A-A6ECC3BCE349}" destId="{1B5865F2-8E25-4F20-B616-2EA3E1A58D1F}" srcOrd="0" destOrd="6" presId="urn:microsoft.com/office/officeart/2005/8/layout/hProcess11"/>
    <dgm:cxn modelId="{DE0C780D-7C94-4D40-BD0E-9931F7B42173}" srcId="{B7520AF0-54E2-4DEC-A3E1-3BA5FF27BDDE}" destId="{B05682CE-AC05-4D24-8300-A77BB659BD96}" srcOrd="0" destOrd="0" parTransId="{044E52B9-AA7E-43EF-AF8B-AF111A84F0EC}" sibTransId="{43C1AB9D-C165-45BF-AE6B-AFD0CA262DC8}"/>
    <dgm:cxn modelId="{81635A12-E1BD-43A3-9CD1-99701CCF8706}" srcId="{C48EC95B-684F-44C7-BDB6-53D36A5CD904}" destId="{694B3710-0E08-4722-A4EA-7E22982EF717}" srcOrd="2" destOrd="0" parTransId="{C61AC3FC-5144-4F19-B5DE-073562C0BFEB}" sibTransId="{66A7DD8A-6390-426A-AD02-A2A9A5E41C7C}"/>
    <dgm:cxn modelId="{344BEC19-3A75-462D-A3E2-60DEFB0539C3}" srcId="{52FE9A3E-38A0-4ADC-BF1F-1C11B602095E}" destId="{7AB64EAB-2465-4185-9A80-003D3DF8CEB2}" srcOrd="0" destOrd="0" parTransId="{9F8E491A-0DB9-4CB8-9EAE-6AC63B0C8E9C}" sibTransId="{21B47AAF-3D7B-4C29-A95C-5F1BD2AF9B67}"/>
    <dgm:cxn modelId="{F685EF22-041F-4EA8-8423-D57F8074C00C}" type="presOf" srcId="{B05682CE-AC05-4D24-8300-A77BB659BD96}" destId="{06004584-8D35-45FD-91DD-5C8A04EED594}" srcOrd="0" destOrd="1" presId="urn:microsoft.com/office/officeart/2005/8/layout/hProcess11"/>
    <dgm:cxn modelId="{B1234224-6638-4344-AA11-95642D3C2FCD}" srcId="{B76BCA7B-F76C-4BAD-A820-A27FD846CEFC}" destId="{9E593498-AF91-4D13-995B-C982BBDC0B96}" srcOrd="3" destOrd="0" parTransId="{99A9470B-71C3-4E58-B3AF-3020CBC50B43}" sibTransId="{8A0C768F-32C1-4058-B0E5-41232B5528C0}"/>
    <dgm:cxn modelId="{F3321425-9360-473E-A204-67A4C3EEA3A7}" srcId="{B76BCA7B-F76C-4BAD-A820-A27FD846CEFC}" destId="{89F67A4C-F52D-4B04-ABD5-D45C6BA70CEC}" srcOrd="1" destOrd="0" parTransId="{3DC40159-2F73-43B9-9A11-55FB909B3763}" sibTransId="{A37D0749-783F-4872-9AED-31B9B9E5F5CF}"/>
    <dgm:cxn modelId="{AEC67125-B77A-4FF8-9FEA-3DFB2F6E21E6}" type="presOf" srcId="{9E593498-AF91-4D13-995B-C982BBDC0B96}" destId="{1B5865F2-8E25-4F20-B616-2EA3E1A58D1F}" srcOrd="0" destOrd="4" presId="urn:microsoft.com/office/officeart/2005/8/layout/hProcess11"/>
    <dgm:cxn modelId="{18CE2029-CF44-495F-8A0D-64AE7DDEB158}" type="presOf" srcId="{58851E0C-80FF-4B10-A04A-49ADE7508410}" destId="{06004584-8D35-45FD-91DD-5C8A04EED594}" srcOrd="0" destOrd="3" presId="urn:microsoft.com/office/officeart/2005/8/layout/hProcess11"/>
    <dgm:cxn modelId="{3742B032-19D2-45C5-A94B-B2CE14DE52AE}" type="presOf" srcId="{694B3710-0E08-4722-A4EA-7E22982EF717}" destId="{998D170A-9E8E-448A-BDC7-07C95C13A981}" srcOrd="0" destOrd="0" presId="urn:microsoft.com/office/officeart/2005/8/layout/hProcess11"/>
    <dgm:cxn modelId="{6AD93C39-9E8A-497E-89B7-F5B7EC5B6CD5}" srcId="{C48EC95B-684F-44C7-BDB6-53D36A5CD904}" destId="{B7520AF0-54E2-4DEC-A3E1-3BA5FF27BDDE}" srcOrd="5" destOrd="0" parTransId="{86BD6771-543D-4652-B3AC-B319568BCF4B}" sibTransId="{9C0799DF-0CF9-451A-A6CF-E55AC77437CB}"/>
    <dgm:cxn modelId="{F354E93F-C36C-4C47-A384-E84793EB4455}" srcId="{694B3710-0E08-4722-A4EA-7E22982EF717}" destId="{0E6A80C5-B02A-4E54-B252-9FFB297039BC}" srcOrd="0" destOrd="0" parTransId="{CCD033AB-9984-4DA3-A01D-CBE5A01EDF1D}" sibTransId="{E266CBF3-3634-49F3-A4C5-02B3B40D720B}"/>
    <dgm:cxn modelId="{369C464A-6A42-49B0-A36D-0531CFED4EC4}" srcId="{C48EC95B-684F-44C7-BDB6-53D36A5CD904}" destId="{B67E5858-B9D6-4365-9C3C-94DBD770608E}" srcOrd="4" destOrd="0" parTransId="{42AD19AE-7CEA-4A97-9845-10C30485E144}" sibTransId="{AE55455B-4E6C-4E06-B804-36F26D7B191D}"/>
    <dgm:cxn modelId="{FD56734A-91A6-403A-ADCA-C101BF404461}" srcId="{13406B9E-9910-4189-BF01-DCCEC64D0DE6}" destId="{33D64C1C-D1BF-419C-8E39-8CB7EA09810B}" srcOrd="0" destOrd="0" parTransId="{37FFE96E-7F36-4B2E-A265-C1EE1C39DB1E}" sibTransId="{38487ABC-730A-4048-8EC1-C988A7122CD8}"/>
    <dgm:cxn modelId="{1E1A9E55-C385-412B-B542-AC5B9554402E}" type="presOf" srcId="{B76BCA7B-F76C-4BAD-A820-A27FD846CEFC}" destId="{1B5865F2-8E25-4F20-B616-2EA3E1A58D1F}" srcOrd="0" destOrd="0" presId="urn:microsoft.com/office/officeart/2005/8/layout/hProcess11"/>
    <dgm:cxn modelId="{88E96B56-F07B-4B30-BEFC-7C700630AB5C}" type="presOf" srcId="{A3DD32E6-F79D-486E-B1D8-C27697526D19}" destId="{833C7F5D-B718-44A6-AB0C-5E417A1E2980}" srcOrd="0" destOrd="3" presId="urn:microsoft.com/office/officeart/2005/8/layout/hProcess11"/>
    <dgm:cxn modelId="{C502FB5B-783B-431C-AF43-3AC180A9DA34}" srcId="{52FE9A3E-38A0-4ADC-BF1F-1C11B602095E}" destId="{FD659F75-E586-4689-8618-B6C5ACFFFDD5}" srcOrd="1" destOrd="0" parTransId="{11876C38-F07C-4D8B-A34B-4B267FD38BBC}" sibTransId="{C60E7C15-FA7A-48D9-B658-B6C2DF52BBDC}"/>
    <dgm:cxn modelId="{E2FBA962-CB13-45F7-A41F-7F428AE67AB1}" type="presOf" srcId="{34C318D7-35D2-4D99-9DA0-916D80D27F38}" destId="{06004584-8D35-45FD-91DD-5C8A04EED594}" srcOrd="0" destOrd="2" presId="urn:microsoft.com/office/officeart/2005/8/layout/hProcess11"/>
    <dgm:cxn modelId="{4061FE68-1447-466F-991C-B96046954FBD}" type="presOf" srcId="{89F67A4C-F52D-4B04-ABD5-D45C6BA70CEC}" destId="{1B5865F2-8E25-4F20-B616-2EA3E1A58D1F}" srcOrd="0" destOrd="2" presId="urn:microsoft.com/office/officeart/2005/8/layout/hProcess11"/>
    <dgm:cxn modelId="{799C4E71-D736-4CA9-BB24-E7D0C9A38B0D}" srcId="{B76BCA7B-F76C-4BAD-A820-A27FD846CEFC}" destId="{3A6837FB-F678-4467-B61A-A6ECC3BCE349}" srcOrd="5" destOrd="0" parTransId="{B760A105-41CD-4CD6-B052-138B4D0E5D8C}" sibTransId="{7A6A9E51-8FFC-4D85-AB85-3151CB3FE6E1}"/>
    <dgm:cxn modelId="{0B7BBF72-A354-480C-968C-335D9F7D4340}" type="presOf" srcId="{64ED3D3E-71C7-42E4-AC0F-00C644CB9DEB}" destId="{1B5865F2-8E25-4F20-B616-2EA3E1A58D1F}" srcOrd="0" destOrd="3" presId="urn:microsoft.com/office/officeart/2005/8/layout/hProcess11"/>
    <dgm:cxn modelId="{39091985-977D-4140-90A9-15248AF9E942}" type="presOf" srcId="{E7B95E77-2BBD-4B4E-8F94-E7917B7B2A35}" destId="{0067404D-1230-45AE-A3B5-9A7D7BF3C6F3}" srcOrd="0" destOrd="1" presId="urn:microsoft.com/office/officeart/2005/8/layout/hProcess11"/>
    <dgm:cxn modelId="{69149285-CE95-46A2-853A-34A712F8D8AE}" type="presOf" srcId="{7AB64EAB-2465-4185-9A80-003D3DF8CEB2}" destId="{833C7F5D-B718-44A6-AB0C-5E417A1E2980}" srcOrd="0" destOrd="1" presId="urn:microsoft.com/office/officeart/2005/8/layout/hProcess11"/>
    <dgm:cxn modelId="{BC504B88-5A79-4335-9643-1C6255D6667F}" srcId="{52FE9A3E-38A0-4ADC-BF1F-1C11B602095E}" destId="{A3DD32E6-F79D-486E-B1D8-C27697526D19}" srcOrd="2" destOrd="0" parTransId="{2413E1F4-8D54-40CE-91E2-569AC9BF8088}" sibTransId="{6667B5EB-8599-4BFE-9FEF-E533953D35A4}"/>
    <dgm:cxn modelId="{55E1BB88-093B-4EC7-AC5A-CD9B4E9DCC27}" srcId="{C48EC95B-684F-44C7-BDB6-53D36A5CD904}" destId="{B76BCA7B-F76C-4BAD-A820-A27FD846CEFC}" srcOrd="1" destOrd="0" parTransId="{97389057-CC5B-4071-880C-AD849C400200}" sibTransId="{6590AB89-7FB1-44A2-993B-1B967435B7DE}"/>
    <dgm:cxn modelId="{E2A7519E-58B0-4815-A3AA-454973AF2879}" srcId="{B7520AF0-54E2-4DEC-A3E1-3BA5FF27BDDE}" destId="{58851E0C-80FF-4B10-A04A-49ADE7508410}" srcOrd="2" destOrd="0" parTransId="{1AE0830C-B6E8-4520-B046-67FFEECF5AAA}" sibTransId="{49EE6B18-4482-4BD8-8A4B-86DCE636EE0C}"/>
    <dgm:cxn modelId="{1AD688A1-A504-4F68-8862-04D2C1B3B1BD}" srcId="{B7520AF0-54E2-4DEC-A3E1-3BA5FF27BDDE}" destId="{34C318D7-35D2-4D99-9DA0-916D80D27F38}" srcOrd="1" destOrd="0" parTransId="{89D9A6CD-AD59-4099-89A9-F1D5BAA29772}" sibTransId="{992B2286-F4D5-41F1-9930-CCB2567CF205}"/>
    <dgm:cxn modelId="{841F28A6-E0E0-4943-89C4-94990BDE88D8}" srcId="{B67E5858-B9D6-4365-9C3C-94DBD770608E}" destId="{E7B95E77-2BBD-4B4E-8F94-E7917B7B2A35}" srcOrd="0" destOrd="0" parTransId="{88D24DB0-711B-4EF2-AEA3-1DAA06980298}" sibTransId="{5C8154AE-BCBB-4A41-A3A9-53874F80C554}"/>
    <dgm:cxn modelId="{58468BA8-D50E-4BC4-BFB4-193109BC8D61}" srcId="{C48EC95B-684F-44C7-BDB6-53D36A5CD904}" destId="{13406B9E-9910-4189-BF01-DCCEC64D0DE6}" srcOrd="0" destOrd="0" parTransId="{EE3EA808-A94B-4B39-A9D1-1FCB4DBB97AF}" sibTransId="{FB7A4BCC-C672-4E6A-B0A3-E858E20BF7BF}"/>
    <dgm:cxn modelId="{CC03AFA9-5806-460F-BF52-6CB795F61B30}" type="presOf" srcId="{A1557445-13B4-4E64-A1AC-23EC12EFF2A1}" destId="{1B5865F2-8E25-4F20-B616-2EA3E1A58D1F}" srcOrd="0" destOrd="5" presId="urn:microsoft.com/office/officeart/2005/8/layout/hProcess11"/>
    <dgm:cxn modelId="{2B768CAB-296C-4DAB-881D-3E520788522A}" type="presOf" srcId="{52FE9A3E-38A0-4ADC-BF1F-1C11B602095E}" destId="{833C7F5D-B718-44A6-AB0C-5E417A1E2980}" srcOrd="0" destOrd="0" presId="urn:microsoft.com/office/officeart/2005/8/layout/hProcess11"/>
    <dgm:cxn modelId="{51E064AC-54AC-41CC-95DA-9778106FCB43}" type="presOf" srcId="{33D64C1C-D1BF-419C-8E39-8CB7EA09810B}" destId="{60B254DE-E623-4823-92E2-5EFC0A22A492}" srcOrd="0" destOrd="1" presId="urn:microsoft.com/office/officeart/2005/8/layout/hProcess11"/>
    <dgm:cxn modelId="{62EBCCAD-E111-48EA-8F32-842A707F4CCF}" srcId="{B76BCA7B-F76C-4BAD-A820-A27FD846CEFC}" destId="{68049EFB-F957-4E16-8092-040EB1B6E326}" srcOrd="0" destOrd="0" parTransId="{A13309B7-F164-412C-B0FD-340C4C504B68}" sibTransId="{0E3D21E7-DFD8-4E1A-8916-C57CA5478F86}"/>
    <dgm:cxn modelId="{8E6DE3AE-79C0-430A-A790-DCADE02F400C}" type="presOf" srcId="{9BA670BC-7172-4687-8501-2C3454170DE2}" destId="{998D170A-9E8E-448A-BDC7-07C95C13A981}" srcOrd="0" destOrd="2" presId="urn:microsoft.com/office/officeart/2005/8/layout/hProcess11"/>
    <dgm:cxn modelId="{7D1E78B0-4BA7-4B56-900B-E7984C975E8D}" srcId="{C48EC95B-684F-44C7-BDB6-53D36A5CD904}" destId="{52FE9A3E-38A0-4ADC-BF1F-1C11B602095E}" srcOrd="3" destOrd="0" parTransId="{08C69E9E-93F8-448E-A94C-548F2D113F08}" sibTransId="{874002D5-5089-4806-899A-84B884FF2BE9}"/>
    <dgm:cxn modelId="{561AF6BA-1932-4C1D-A79A-1C285965DCAA}" type="presOf" srcId="{68049EFB-F957-4E16-8092-040EB1B6E326}" destId="{1B5865F2-8E25-4F20-B616-2EA3E1A58D1F}" srcOrd="0" destOrd="1" presId="urn:microsoft.com/office/officeart/2005/8/layout/hProcess11"/>
    <dgm:cxn modelId="{E1BA8ECA-F6B2-4B87-A0A8-58D2229B0F6D}" type="presOf" srcId="{FD659F75-E586-4689-8618-B6C5ACFFFDD5}" destId="{833C7F5D-B718-44A6-AB0C-5E417A1E2980}" srcOrd="0" destOrd="2" presId="urn:microsoft.com/office/officeart/2005/8/layout/hProcess11"/>
    <dgm:cxn modelId="{076FEBE3-E44C-4A6C-955A-C59164F18DCC}" type="presOf" srcId="{B67E5858-B9D6-4365-9C3C-94DBD770608E}" destId="{0067404D-1230-45AE-A3B5-9A7D7BF3C6F3}" srcOrd="0" destOrd="0" presId="urn:microsoft.com/office/officeart/2005/8/layout/hProcess11"/>
    <dgm:cxn modelId="{20FCCAE6-CB2B-4106-B7DB-ECB984CC3D89}" type="presOf" srcId="{C48EC95B-684F-44C7-BDB6-53D36A5CD904}" destId="{B3029D46-6ABE-49D8-817C-F6A7A7292570}" srcOrd="0" destOrd="0" presId="urn:microsoft.com/office/officeart/2005/8/layout/hProcess11"/>
    <dgm:cxn modelId="{B66ADEE7-A292-4643-8F26-7C6CA3C02080}" type="presOf" srcId="{B7520AF0-54E2-4DEC-A3E1-3BA5FF27BDDE}" destId="{06004584-8D35-45FD-91DD-5C8A04EED594}" srcOrd="0" destOrd="0" presId="urn:microsoft.com/office/officeart/2005/8/layout/hProcess11"/>
    <dgm:cxn modelId="{D24314E9-FFBB-4866-B061-1EFD123EA46F}" srcId="{694B3710-0E08-4722-A4EA-7E22982EF717}" destId="{9BA670BC-7172-4687-8501-2C3454170DE2}" srcOrd="1" destOrd="0" parTransId="{B641531F-9A14-4D25-93CD-CF723151A93D}" sibTransId="{B5B27FD8-2ACF-49DF-9A19-DD68417E289F}"/>
    <dgm:cxn modelId="{67AD17F3-E6F8-46E4-A6ED-FF8937ACEB35}" type="presOf" srcId="{0E6A80C5-B02A-4E54-B252-9FFB297039BC}" destId="{998D170A-9E8E-448A-BDC7-07C95C13A981}" srcOrd="0" destOrd="1" presId="urn:microsoft.com/office/officeart/2005/8/layout/hProcess11"/>
    <dgm:cxn modelId="{3CF489FF-6C33-4F4C-825C-F9501DB475BA}" srcId="{B76BCA7B-F76C-4BAD-A820-A27FD846CEFC}" destId="{A1557445-13B4-4E64-A1AC-23EC12EFF2A1}" srcOrd="4" destOrd="0" parTransId="{337096B0-3CB7-4477-ABC5-2B0A83EA694B}" sibTransId="{A6F4C15F-0964-469A-956F-457EE0C96730}"/>
    <dgm:cxn modelId="{39FC9C88-2C12-45C5-9269-51B6A6A05A7E}" type="presParOf" srcId="{B3029D46-6ABE-49D8-817C-F6A7A7292570}" destId="{8581237D-36D6-4C01-BF55-628A68374B18}" srcOrd="0" destOrd="0" presId="urn:microsoft.com/office/officeart/2005/8/layout/hProcess11"/>
    <dgm:cxn modelId="{FC4BC324-D510-4DCB-A6B1-81D927A1152C}" type="presParOf" srcId="{B3029D46-6ABE-49D8-817C-F6A7A7292570}" destId="{5F6621AE-A82A-4E56-8B7A-700B4BE30739}" srcOrd="1" destOrd="0" presId="urn:microsoft.com/office/officeart/2005/8/layout/hProcess11"/>
    <dgm:cxn modelId="{9E3940C4-9719-49BA-A138-70AFBAD10C55}" type="presParOf" srcId="{5F6621AE-A82A-4E56-8B7A-700B4BE30739}" destId="{8F83E0A4-E369-4F32-8B65-1368354AAAA2}" srcOrd="0" destOrd="0" presId="urn:microsoft.com/office/officeart/2005/8/layout/hProcess11"/>
    <dgm:cxn modelId="{B4EF75F2-4D5C-4B89-A5C8-8825C43CD743}" type="presParOf" srcId="{8F83E0A4-E369-4F32-8B65-1368354AAAA2}" destId="{60B254DE-E623-4823-92E2-5EFC0A22A492}" srcOrd="0" destOrd="0" presId="urn:microsoft.com/office/officeart/2005/8/layout/hProcess11"/>
    <dgm:cxn modelId="{B00F21E7-1B49-438D-8457-64AF4F8BF99A}" type="presParOf" srcId="{8F83E0A4-E369-4F32-8B65-1368354AAAA2}" destId="{1B295119-A8AF-4A82-8E6E-273EDFF3F23F}" srcOrd="1" destOrd="0" presId="urn:microsoft.com/office/officeart/2005/8/layout/hProcess11"/>
    <dgm:cxn modelId="{D24B6C38-067F-4FDD-A9F8-F86FE1400C32}" type="presParOf" srcId="{8F83E0A4-E369-4F32-8B65-1368354AAAA2}" destId="{31589812-5EA9-4261-BFC5-E3AB49454D97}" srcOrd="2" destOrd="0" presId="urn:microsoft.com/office/officeart/2005/8/layout/hProcess11"/>
    <dgm:cxn modelId="{34E0BCB1-5127-4E70-B6F2-FC0411E4E1B2}" type="presParOf" srcId="{5F6621AE-A82A-4E56-8B7A-700B4BE30739}" destId="{3BE3A171-7E0B-4DDB-8529-F594AC48D910}" srcOrd="1" destOrd="0" presId="urn:microsoft.com/office/officeart/2005/8/layout/hProcess11"/>
    <dgm:cxn modelId="{98EFAA2D-F065-4B2C-B489-618214CC367A}" type="presParOf" srcId="{5F6621AE-A82A-4E56-8B7A-700B4BE30739}" destId="{E91A89DC-5F98-4650-9B11-F0BEBCA055C0}" srcOrd="2" destOrd="0" presId="urn:microsoft.com/office/officeart/2005/8/layout/hProcess11"/>
    <dgm:cxn modelId="{21EA0801-4BD5-4290-BEF5-69AF30CF4F5C}" type="presParOf" srcId="{E91A89DC-5F98-4650-9B11-F0BEBCA055C0}" destId="{1B5865F2-8E25-4F20-B616-2EA3E1A58D1F}" srcOrd="0" destOrd="0" presId="urn:microsoft.com/office/officeart/2005/8/layout/hProcess11"/>
    <dgm:cxn modelId="{036F668A-7C92-4107-87AF-F82E584C9B08}" type="presParOf" srcId="{E91A89DC-5F98-4650-9B11-F0BEBCA055C0}" destId="{E8776B1A-3BBF-4D65-964F-4D745BA5F405}" srcOrd="1" destOrd="0" presId="urn:microsoft.com/office/officeart/2005/8/layout/hProcess11"/>
    <dgm:cxn modelId="{7AD921BD-680B-4B58-B143-9B9C42C2D2BA}" type="presParOf" srcId="{E91A89DC-5F98-4650-9B11-F0BEBCA055C0}" destId="{95599666-1FB1-48A9-A416-6BCC39F35DA7}" srcOrd="2" destOrd="0" presId="urn:microsoft.com/office/officeart/2005/8/layout/hProcess11"/>
    <dgm:cxn modelId="{773C90A7-3A25-40AB-926B-856C48238DC1}" type="presParOf" srcId="{5F6621AE-A82A-4E56-8B7A-700B4BE30739}" destId="{B4375AA3-9ADC-4C4F-AB7B-E071DD038D43}" srcOrd="3" destOrd="0" presId="urn:microsoft.com/office/officeart/2005/8/layout/hProcess11"/>
    <dgm:cxn modelId="{7CAFBF82-D8DB-49BB-9DC4-F8EAFB33C8AB}" type="presParOf" srcId="{5F6621AE-A82A-4E56-8B7A-700B4BE30739}" destId="{2AB33367-23E5-4AC5-80A6-98BCE7222697}" srcOrd="4" destOrd="0" presId="urn:microsoft.com/office/officeart/2005/8/layout/hProcess11"/>
    <dgm:cxn modelId="{6EDE271E-914D-48C9-90F5-9274575F67A6}" type="presParOf" srcId="{2AB33367-23E5-4AC5-80A6-98BCE7222697}" destId="{998D170A-9E8E-448A-BDC7-07C95C13A981}" srcOrd="0" destOrd="0" presId="urn:microsoft.com/office/officeart/2005/8/layout/hProcess11"/>
    <dgm:cxn modelId="{6FAE170E-DE5F-4592-BA27-552FD799E62F}" type="presParOf" srcId="{2AB33367-23E5-4AC5-80A6-98BCE7222697}" destId="{6F9D7525-0B98-4CC4-96A5-CA3440355D7E}" srcOrd="1" destOrd="0" presId="urn:microsoft.com/office/officeart/2005/8/layout/hProcess11"/>
    <dgm:cxn modelId="{DFBE62D9-4DB3-489C-BD60-457E60AE4FC7}" type="presParOf" srcId="{2AB33367-23E5-4AC5-80A6-98BCE7222697}" destId="{C738DBCA-F493-42B5-A2CD-701BAEA45131}" srcOrd="2" destOrd="0" presId="urn:microsoft.com/office/officeart/2005/8/layout/hProcess11"/>
    <dgm:cxn modelId="{B71FFAE1-46DD-4039-915D-7481E3769BAA}" type="presParOf" srcId="{5F6621AE-A82A-4E56-8B7A-700B4BE30739}" destId="{B8D9863D-D7F0-4EF2-B96D-EA02FB660366}" srcOrd="5" destOrd="0" presId="urn:microsoft.com/office/officeart/2005/8/layout/hProcess11"/>
    <dgm:cxn modelId="{BCD53A1B-60A1-4B7D-B4C9-BBBCCA04D348}" type="presParOf" srcId="{5F6621AE-A82A-4E56-8B7A-700B4BE30739}" destId="{D2FF47B3-28A4-47E7-8385-E3544A211B46}" srcOrd="6" destOrd="0" presId="urn:microsoft.com/office/officeart/2005/8/layout/hProcess11"/>
    <dgm:cxn modelId="{80E1E6A5-7AC3-4684-B54A-42FD712BAA43}" type="presParOf" srcId="{D2FF47B3-28A4-47E7-8385-E3544A211B46}" destId="{833C7F5D-B718-44A6-AB0C-5E417A1E2980}" srcOrd="0" destOrd="0" presId="urn:microsoft.com/office/officeart/2005/8/layout/hProcess11"/>
    <dgm:cxn modelId="{C40D11FD-825B-4CFF-BD93-451D8A1D7007}" type="presParOf" srcId="{D2FF47B3-28A4-47E7-8385-E3544A211B46}" destId="{A397CECC-8BF8-4A28-9909-89F9FFB0C60D}" srcOrd="1" destOrd="0" presId="urn:microsoft.com/office/officeart/2005/8/layout/hProcess11"/>
    <dgm:cxn modelId="{D2B1F7DF-ABC0-4062-884E-210181C88E2F}" type="presParOf" srcId="{D2FF47B3-28A4-47E7-8385-E3544A211B46}" destId="{48E1E243-E419-4A5A-92D3-79E2DCB1420B}" srcOrd="2" destOrd="0" presId="urn:microsoft.com/office/officeart/2005/8/layout/hProcess11"/>
    <dgm:cxn modelId="{CF84CA44-B6F6-4297-AD98-5E214DF2502C}" type="presParOf" srcId="{5F6621AE-A82A-4E56-8B7A-700B4BE30739}" destId="{74475F85-F720-4091-B137-5FB6B06EC977}" srcOrd="7" destOrd="0" presId="urn:microsoft.com/office/officeart/2005/8/layout/hProcess11"/>
    <dgm:cxn modelId="{AB6E32B2-F06B-44B2-909E-3BF13B1F6C77}" type="presParOf" srcId="{5F6621AE-A82A-4E56-8B7A-700B4BE30739}" destId="{A1E767EB-0885-49D8-A51D-886E9D1032C5}" srcOrd="8" destOrd="0" presId="urn:microsoft.com/office/officeart/2005/8/layout/hProcess11"/>
    <dgm:cxn modelId="{F9994EB9-3556-4607-A93C-ACC1293D49AD}" type="presParOf" srcId="{A1E767EB-0885-49D8-A51D-886E9D1032C5}" destId="{0067404D-1230-45AE-A3B5-9A7D7BF3C6F3}" srcOrd="0" destOrd="0" presId="urn:microsoft.com/office/officeart/2005/8/layout/hProcess11"/>
    <dgm:cxn modelId="{68AA6EB4-14A7-4DDF-AF80-CC29D423F79F}" type="presParOf" srcId="{A1E767EB-0885-49D8-A51D-886E9D1032C5}" destId="{DF81D415-BDCA-4932-956A-CB31D560A42A}" srcOrd="1" destOrd="0" presId="urn:microsoft.com/office/officeart/2005/8/layout/hProcess11"/>
    <dgm:cxn modelId="{6074716F-E56D-4679-83A6-D4E3B995B1CF}" type="presParOf" srcId="{A1E767EB-0885-49D8-A51D-886E9D1032C5}" destId="{84C016E2-D19C-4F4A-BA60-6172E875E7BE}" srcOrd="2" destOrd="0" presId="urn:microsoft.com/office/officeart/2005/8/layout/hProcess11"/>
    <dgm:cxn modelId="{6706599D-8BCD-4096-92E7-B451F90A918E}" type="presParOf" srcId="{5F6621AE-A82A-4E56-8B7A-700B4BE30739}" destId="{ACDD902C-AFB6-42D7-BDF2-0EF32316F2FE}" srcOrd="9" destOrd="0" presId="urn:microsoft.com/office/officeart/2005/8/layout/hProcess11"/>
    <dgm:cxn modelId="{3346CF35-803A-4A52-90A7-07531509B583}" type="presParOf" srcId="{5F6621AE-A82A-4E56-8B7A-700B4BE30739}" destId="{14B40210-4B19-49AD-8E15-63755B04535F}" srcOrd="10" destOrd="0" presId="urn:microsoft.com/office/officeart/2005/8/layout/hProcess11"/>
    <dgm:cxn modelId="{62ADC600-D4B6-4DA4-BCA8-66394C17E9BE}" type="presParOf" srcId="{14B40210-4B19-49AD-8E15-63755B04535F}" destId="{06004584-8D35-45FD-91DD-5C8A04EED594}" srcOrd="0" destOrd="0" presId="urn:microsoft.com/office/officeart/2005/8/layout/hProcess11"/>
    <dgm:cxn modelId="{D69DD675-C18F-4EE6-BEC7-E4148E95BBBC}" type="presParOf" srcId="{14B40210-4B19-49AD-8E15-63755B04535F}" destId="{06A0A907-4D20-42F4-A98F-92C54A62F9A4}" srcOrd="1" destOrd="0" presId="urn:microsoft.com/office/officeart/2005/8/layout/hProcess11"/>
    <dgm:cxn modelId="{3A62122F-46F9-47A6-BD2C-DFE1496EA5CA}" type="presParOf" srcId="{14B40210-4B19-49AD-8E15-63755B04535F}" destId="{303BB57F-F871-4826-B5A2-C1298D7E8BC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4C4941-05E8-4D8D-9F3C-F97CC863881B}" type="doc">
      <dgm:prSet loTypeId="urn:microsoft.com/office/officeart/2005/8/layout/cycle4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3812A89-A25E-4824-84E6-6964A552BD8E}">
      <dgm:prSet phldrT="[Testo]"/>
      <dgm:spPr>
        <a:solidFill>
          <a:schemeClr val="tx1"/>
        </a:solidFill>
      </dgm:spPr>
      <dgm:t>
        <a:bodyPr/>
        <a:lstStyle/>
        <a:p>
          <a:r>
            <a:rPr lang="it-IT" dirty="0" err="1">
              <a:solidFill>
                <a:schemeClr val="bg1"/>
              </a:solidFill>
            </a:rPr>
            <a:t>Plan</a:t>
          </a:r>
          <a:endParaRPr lang="it-IT" dirty="0">
            <a:solidFill>
              <a:schemeClr val="bg1"/>
            </a:solidFill>
          </a:endParaRPr>
        </a:p>
      </dgm:t>
    </dgm:pt>
    <dgm:pt modelId="{25F34BB6-BAC1-492F-828F-38959644F1B9}" type="parTrans" cxnId="{671637DE-21C0-4216-8F0B-9D1E7C2D0063}">
      <dgm:prSet/>
      <dgm:spPr/>
      <dgm:t>
        <a:bodyPr/>
        <a:lstStyle/>
        <a:p>
          <a:endParaRPr lang="it-IT"/>
        </a:p>
      </dgm:t>
    </dgm:pt>
    <dgm:pt modelId="{9713C776-8DE3-44DC-8B72-6DAE28E9AFB2}" type="sibTrans" cxnId="{671637DE-21C0-4216-8F0B-9D1E7C2D0063}">
      <dgm:prSet/>
      <dgm:spPr/>
      <dgm:t>
        <a:bodyPr/>
        <a:lstStyle/>
        <a:p>
          <a:endParaRPr lang="it-IT"/>
        </a:p>
      </dgm:t>
    </dgm:pt>
    <dgm:pt modelId="{BC27D89E-86BB-4E42-9152-9A313687626D}">
      <dgm:prSet phldrT="[Testo]"/>
      <dgm:spPr>
        <a:solidFill>
          <a:schemeClr val="tx1"/>
        </a:solidFill>
      </dgm:spPr>
      <dgm:t>
        <a:bodyPr/>
        <a:lstStyle/>
        <a:p>
          <a:r>
            <a:rPr lang="it-IT" dirty="0">
              <a:solidFill>
                <a:schemeClr val="bg1"/>
              </a:solidFill>
            </a:rPr>
            <a:t>Do</a:t>
          </a:r>
        </a:p>
      </dgm:t>
    </dgm:pt>
    <dgm:pt modelId="{2C24936B-05D7-4AAC-8857-8C0846C5213C}" type="parTrans" cxnId="{13597D8D-7FEA-46ED-AE05-2043DDC29FAB}">
      <dgm:prSet/>
      <dgm:spPr/>
      <dgm:t>
        <a:bodyPr/>
        <a:lstStyle/>
        <a:p>
          <a:endParaRPr lang="it-IT"/>
        </a:p>
      </dgm:t>
    </dgm:pt>
    <dgm:pt modelId="{E7DD4EA3-ACA5-4611-86D9-74A1C93596B7}" type="sibTrans" cxnId="{13597D8D-7FEA-46ED-AE05-2043DDC29FAB}">
      <dgm:prSet/>
      <dgm:spPr/>
      <dgm:t>
        <a:bodyPr/>
        <a:lstStyle/>
        <a:p>
          <a:endParaRPr lang="it-IT"/>
        </a:p>
      </dgm:t>
    </dgm:pt>
    <dgm:pt modelId="{911A859F-1E70-4373-9751-BC51CAAA6347}">
      <dgm:prSet phldrT="[Testo]"/>
      <dgm:spPr>
        <a:solidFill>
          <a:schemeClr val="tx1"/>
        </a:solidFill>
      </dgm:spPr>
      <dgm:t>
        <a:bodyPr/>
        <a:lstStyle/>
        <a:p>
          <a:r>
            <a:rPr lang="it-IT" dirty="0" err="1">
              <a:solidFill>
                <a:schemeClr val="bg1"/>
              </a:solidFill>
            </a:rPr>
            <a:t>Check</a:t>
          </a:r>
          <a:endParaRPr lang="it-IT" dirty="0">
            <a:solidFill>
              <a:schemeClr val="bg1"/>
            </a:solidFill>
          </a:endParaRPr>
        </a:p>
      </dgm:t>
    </dgm:pt>
    <dgm:pt modelId="{A4A74EA5-7659-4B60-92C3-6C770F26D794}" type="parTrans" cxnId="{3445E18E-6FF5-43F2-A4A5-23397FF0AA12}">
      <dgm:prSet/>
      <dgm:spPr/>
      <dgm:t>
        <a:bodyPr/>
        <a:lstStyle/>
        <a:p>
          <a:endParaRPr lang="it-IT"/>
        </a:p>
      </dgm:t>
    </dgm:pt>
    <dgm:pt modelId="{2E567A84-CDEE-4DC3-BADA-83671EAE7916}" type="sibTrans" cxnId="{3445E18E-6FF5-43F2-A4A5-23397FF0AA12}">
      <dgm:prSet/>
      <dgm:spPr/>
      <dgm:t>
        <a:bodyPr/>
        <a:lstStyle/>
        <a:p>
          <a:endParaRPr lang="it-IT"/>
        </a:p>
      </dgm:t>
    </dgm:pt>
    <dgm:pt modelId="{74A443C9-D613-4125-BA00-CA419CB1136A}">
      <dgm:prSet phldrT="[Testo]"/>
      <dgm:spPr>
        <a:solidFill>
          <a:schemeClr val="tx1"/>
        </a:solidFill>
      </dgm:spPr>
      <dgm:t>
        <a:bodyPr/>
        <a:lstStyle/>
        <a:p>
          <a:r>
            <a:rPr lang="it-IT" dirty="0" err="1">
              <a:solidFill>
                <a:schemeClr val="bg1"/>
              </a:solidFill>
            </a:rPr>
            <a:t>Action</a:t>
          </a:r>
          <a:endParaRPr lang="it-IT" dirty="0">
            <a:solidFill>
              <a:schemeClr val="bg1"/>
            </a:solidFill>
          </a:endParaRPr>
        </a:p>
      </dgm:t>
    </dgm:pt>
    <dgm:pt modelId="{B4AFBCE7-1945-4602-8374-9D5DFB84432C}" type="parTrans" cxnId="{539391F2-7E28-4587-996A-1E0828D24E67}">
      <dgm:prSet/>
      <dgm:spPr/>
      <dgm:t>
        <a:bodyPr/>
        <a:lstStyle/>
        <a:p>
          <a:endParaRPr lang="it-IT"/>
        </a:p>
      </dgm:t>
    </dgm:pt>
    <dgm:pt modelId="{5B9DCF04-7A44-49B1-A5FE-626113A0C1C1}" type="sibTrans" cxnId="{539391F2-7E28-4587-996A-1E0828D24E67}">
      <dgm:prSet/>
      <dgm:spPr/>
      <dgm:t>
        <a:bodyPr/>
        <a:lstStyle/>
        <a:p>
          <a:endParaRPr lang="it-IT"/>
        </a:p>
      </dgm:t>
    </dgm:pt>
    <dgm:pt modelId="{0FD4F18E-ECE5-47F5-A0E4-B9B718AB4C16}" type="pres">
      <dgm:prSet presAssocID="{3C4C4941-05E8-4D8D-9F3C-F97CC863881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69457A3D-5C88-4F9D-91BF-C755A0F5D746}" type="pres">
      <dgm:prSet presAssocID="{3C4C4941-05E8-4D8D-9F3C-F97CC863881B}" presName="children" presStyleCnt="0"/>
      <dgm:spPr/>
    </dgm:pt>
    <dgm:pt modelId="{C06E17BD-D8C7-4E80-A839-5F800BAE15A8}" type="pres">
      <dgm:prSet presAssocID="{3C4C4941-05E8-4D8D-9F3C-F97CC863881B}" presName="childPlaceholder" presStyleCnt="0"/>
      <dgm:spPr/>
    </dgm:pt>
    <dgm:pt modelId="{D9245D10-E9F9-4DD0-A5DA-6D4248EBB04E}" type="pres">
      <dgm:prSet presAssocID="{3C4C4941-05E8-4D8D-9F3C-F97CC863881B}" presName="circle" presStyleCnt="0"/>
      <dgm:spPr/>
    </dgm:pt>
    <dgm:pt modelId="{48491ABC-F3F8-4FEF-B60E-49A81540EEF8}" type="pres">
      <dgm:prSet presAssocID="{3C4C4941-05E8-4D8D-9F3C-F97CC863881B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08290F57-516B-44EB-B62E-EAAC90789120}" type="pres">
      <dgm:prSet presAssocID="{3C4C4941-05E8-4D8D-9F3C-F97CC863881B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745D56BE-B286-40A3-B34C-E261AD7D3B6C}" type="pres">
      <dgm:prSet presAssocID="{3C4C4941-05E8-4D8D-9F3C-F97CC863881B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F6E91A1E-9F44-43FF-91D7-9E5B7CDA9501}" type="pres">
      <dgm:prSet presAssocID="{3C4C4941-05E8-4D8D-9F3C-F97CC863881B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BA3F14CD-7D38-4049-963F-FE7B34B870D5}" type="pres">
      <dgm:prSet presAssocID="{3C4C4941-05E8-4D8D-9F3C-F97CC863881B}" presName="quadrantPlaceholder" presStyleCnt="0"/>
      <dgm:spPr/>
    </dgm:pt>
    <dgm:pt modelId="{371F87EE-BA92-4212-B67E-44E78B80B8BE}" type="pres">
      <dgm:prSet presAssocID="{3C4C4941-05E8-4D8D-9F3C-F97CC863881B}" presName="center1" presStyleLbl="fgShp" presStyleIdx="0" presStyleCnt="2"/>
      <dgm:spPr/>
    </dgm:pt>
    <dgm:pt modelId="{212FFE22-E3E1-45B0-9D77-71C0ACC54193}" type="pres">
      <dgm:prSet presAssocID="{3C4C4941-05E8-4D8D-9F3C-F97CC863881B}" presName="center2" presStyleLbl="fgShp" presStyleIdx="1" presStyleCnt="2"/>
      <dgm:spPr/>
    </dgm:pt>
  </dgm:ptLst>
  <dgm:cxnLst>
    <dgm:cxn modelId="{209EF110-BE61-4810-85E5-85557DB6ECEE}" type="presOf" srcId="{74A443C9-D613-4125-BA00-CA419CB1136A}" destId="{F6E91A1E-9F44-43FF-91D7-9E5B7CDA9501}" srcOrd="0" destOrd="0" presId="urn:microsoft.com/office/officeart/2005/8/layout/cycle4"/>
    <dgm:cxn modelId="{2D7B1A4D-6322-4AF8-B73B-E4F001337333}" type="presOf" srcId="{3C4C4941-05E8-4D8D-9F3C-F97CC863881B}" destId="{0FD4F18E-ECE5-47F5-A0E4-B9B718AB4C16}" srcOrd="0" destOrd="0" presId="urn:microsoft.com/office/officeart/2005/8/layout/cycle4"/>
    <dgm:cxn modelId="{259E245F-3286-422C-BBF6-F90CC5F848F7}" type="presOf" srcId="{BC27D89E-86BB-4E42-9152-9A313687626D}" destId="{08290F57-516B-44EB-B62E-EAAC90789120}" srcOrd="0" destOrd="0" presId="urn:microsoft.com/office/officeart/2005/8/layout/cycle4"/>
    <dgm:cxn modelId="{13597D8D-7FEA-46ED-AE05-2043DDC29FAB}" srcId="{3C4C4941-05E8-4D8D-9F3C-F97CC863881B}" destId="{BC27D89E-86BB-4E42-9152-9A313687626D}" srcOrd="1" destOrd="0" parTransId="{2C24936B-05D7-4AAC-8857-8C0846C5213C}" sibTransId="{E7DD4EA3-ACA5-4611-86D9-74A1C93596B7}"/>
    <dgm:cxn modelId="{3445E18E-6FF5-43F2-A4A5-23397FF0AA12}" srcId="{3C4C4941-05E8-4D8D-9F3C-F97CC863881B}" destId="{911A859F-1E70-4373-9751-BC51CAAA6347}" srcOrd="2" destOrd="0" parTransId="{A4A74EA5-7659-4B60-92C3-6C770F26D794}" sibTransId="{2E567A84-CDEE-4DC3-BADA-83671EAE7916}"/>
    <dgm:cxn modelId="{D31E97A9-6304-446D-92F6-04066C916F9B}" type="presOf" srcId="{911A859F-1E70-4373-9751-BC51CAAA6347}" destId="{745D56BE-B286-40A3-B34C-E261AD7D3B6C}" srcOrd="0" destOrd="0" presId="urn:microsoft.com/office/officeart/2005/8/layout/cycle4"/>
    <dgm:cxn modelId="{671637DE-21C0-4216-8F0B-9D1E7C2D0063}" srcId="{3C4C4941-05E8-4D8D-9F3C-F97CC863881B}" destId="{83812A89-A25E-4824-84E6-6964A552BD8E}" srcOrd="0" destOrd="0" parTransId="{25F34BB6-BAC1-492F-828F-38959644F1B9}" sibTransId="{9713C776-8DE3-44DC-8B72-6DAE28E9AFB2}"/>
    <dgm:cxn modelId="{1BF236EF-2BEA-4173-84FD-70A9894CE031}" type="presOf" srcId="{83812A89-A25E-4824-84E6-6964A552BD8E}" destId="{48491ABC-F3F8-4FEF-B60E-49A81540EEF8}" srcOrd="0" destOrd="0" presId="urn:microsoft.com/office/officeart/2005/8/layout/cycle4"/>
    <dgm:cxn modelId="{539391F2-7E28-4587-996A-1E0828D24E67}" srcId="{3C4C4941-05E8-4D8D-9F3C-F97CC863881B}" destId="{74A443C9-D613-4125-BA00-CA419CB1136A}" srcOrd="3" destOrd="0" parTransId="{B4AFBCE7-1945-4602-8374-9D5DFB84432C}" sibTransId="{5B9DCF04-7A44-49B1-A5FE-626113A0C1C1}"/>
    <dgm:cxn modelId="{24DA2D95-3C3D-4260-A71B-59215038E631}" type="presParOf" srcId="{0FD4F18E-ECE5-47F5-A0E4-B9B718AB4C16}" destId="{69457A3D-5C88-4F9D-91BF-C755A0F5D746}" srcOrd="0" destOrd="0" presId="urn:microsoft.com/office/officeart/2005/8/layout/cycle4"/>
    <dgm:cxn modelId="{78D1E06C-C3CE-48A1-BF69-BCB1381FC1B0}" type="presParOf" srcId="{69457A3D-5C88-4F9D-91BF-C755A0F5D746}" destId="{C06E17BD-D8C7-4E80-A839-5F800BAE15A8}" srcOrd="0" destOrd="0" presId="urn:microsoft.com/office/officeart/2005/8/layout/cycle4"/>
    <dgm:cxn modelId="{B676D7AF-C71E-4A5E-AF81-EEA5155E0C0E}" type="presParOf" srcId="{0FD4F18E-ECE5-47F5-A0E4-B9B718AB4C16}" destId="{D9245D10-E9F9-4DD0-A5DA-6D4248EBB04E}" srcOrd="1" destOrd="0" presId="urn:microsoft.com/office/officeart/2005/8/layout/cycle4"/>
    <dgm:cxn modelId="{110FA0FB-F5CB-478F-9654-2C5D77246339}" type="presParOf" srcId="{D9245D10-E9F9-4DD0-A5DA-6D4248EBB04E}" destId="{48491ABC-F3F8-4FEF-B60E-49A81540EEF8}" srcOrd="0" destOrd="0" presId="urn:microsoft.com/office/officeart/2005/8/layout/cycle4"/>
    <dgm:cxn modelId="{4946E4F4-5406-4C34-BF8C-C8DD0FAB1A32}" type="presParOf" srcId="{D9245D10-E9F9-4DD0-A5DA-6D4248EBB04E}" destId="{08290F57-516B-44EB-B62E-EAAC90789120}" srcOrd="1" destOrd="0" presId="urn:microsoft.com/office/officeart/2005/8/layout/cycle4"/>
    <dgm:cxn modelId="{716E9162-1D9E-4D52-BF67-8F613040F876}" type="presParOf" srcId="{D9245D10-E9F9-4DD0-A5DA-6D4248EBB04E}" destId="{745D56BE-B286-40A3-B34C-E261AD7D3B6C}" srcOrd="2" destOrd="0" presId="urn:microsoft.com/office/officeart/2005/8/layout/cycle4"/>
    <dgm:cxn modelId="{2440AEB3-9171-4B95-9479-60B95A786053}" type="presParOf" srcId="{D9245D10-E9F9-4DD0-A5DA-6D4248EBB04E}" destId="{F6E91A1E-9F44-43FF-91D7-9E5B7CDA9501}" srcOrd="3" destOrd="0" presId="urn:microsoft.com/office/officeart/2005/8/layout/cycle4"/>
    <dgm:cxn modelId="{4790D8A0-34AC-487A-824E-06B89C3F8F64}" type="presParOf" srcId="{D9245D10-E9F9-4DD0-A5DA-6D4248EBB04E}" destId="{BA3F14CD-7D38-4049-963F-FE7B34B870D5}" srcOrd="4" destOrd="0" presId="urn:microsoft.com/office/officeart/2005/8/layout/cycle4"/>
    <dgm:cxn modelId="{C6106939-C6A7-4E95-9E62-3000887861BC}" type="presParOf" srcId="{0FD4F18E-ECE5-47F5-A0E4-B9B718AB4C16}" destId="{371F87EE-BA92-4212-B67E-44E78B80B8BE}" srcOrd="2" destOrd="0" presId="urn:microsoft.com/office/officeart/2005/8/layout/cycle4"/>
    <dgm:cxn modelId="{5BAC01AD-0A12-49F0-8F6D-329B93692883}" type="presParOf" srcId="{0FD4F18E-ECE5-47F5-A0E4-B9B718AB4C16}" destId="{212FFE22-E3E1-45B0-9D77-71C0ACC54193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2CD3BC-3EFB-4B5A-B90A-1DE272604288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D597313-085B-4840-8F6C-291A69283AFE}">
      <dgm:prSet/>
      <dgm:spPr/>
      <dgm:t>
        <a:bodyPr/>
        <a:lstStyle/>
        <a:p>
          <a:r>
            <a:rPr lang="it-IT"/>
            <a:t>“Tecnologia e lavoro: il lavoro agile ed il lavoro tramite piattaforme digitali” </a:t>
          </a:r>
          <a:endParaRPr lang="en-US"/>
        </a:p>
      </dgm:t>
    </dgm:pt>
    <dgm:pt modelId="{FD73F194-83F6-4A39-94EB-C60118375C83}" type="parTrans" cxnId="{9BED33B5-A424-42D8-A1CD-168FE2E9BA93}">
      <dgm:prSet/>
      <dgm:spPr/>
      <dgm:t>
        <a:bodyPr/>
        <a:lstStyle/>
        <a:p>
          <a:endParaRPr lang="en-US"/>
        </a:p>
      </dgm:t>
    </dgm:pt>
    <dgm:pt modelId="{070DC245-3E91-47C6-954F-419B471BFA09}" type="sibTrans" cxnId="{9BED33B5-A424-42D8-A1CD-168FE2E9BA93}">
      <dgm:prSet/>
      <dgm:spPr/>
      <dgm:t>
        <a:bodyPr/>
        <a:lstStyle/>
        <a:p>
          <a:endParaRPr lang="en-US"/>
        </a:p>
      </dgm:t>
    </dgm:pt>
    <dgm:pt modelId="{6D68D25F-1B23-4917-98D9-23DA6BEB4733}">
      <dgm:prSet/>
      <dgm:spPr/>
      <dgm:t>
        <a:bodyPr/>
        <a:lstStyle/>
        <a:p>
          <a:r>
            <a:rPr lang="it-IT"/>
            <a:t>“Il lavoro agile nella contrattazione collettiva”</a:t>
          </a:r>
          <a:endParaRPr lang="en-US"/>
        </a:p>
      </dgm:t>
    </dgm:pt>
    <dgm:pt modelId="{1056D750-EB1A-4FE2-97FA-808D8EF3E7EF}" type="parTrans" cxnId="{8EC6F951-DB95-4951-AB4E-85A3FB600AB1}">
      <dgm:prSet/>
      <dgm:spPr/>
      <dgm:t>
        <a:bodyPr/>
        <a:lstStyle/>
        <a:p>
          <a:endParaRPr lang="en-US"/>
        </a:p>
      </dgm:t>
    </dgm:pt>
    <dgm:pt modelId="{E6023411-CFE5-4B39-AFDE-55886A6DEB43}" type="sibTrans" cxnId="{8EC6F951-DB95-4951-AB4E-85A3FB600AB1}">
      <dgm:prSet/>
      <dgm:spPr/>
      <dgm:t>
        <a:bodyPr/>
        <a:lstStyle/>
        <a:p>
          <a:endParaRPr lang="en-US"/>
        </a:p>
      </dgm:t>
    </dgm:pt>
    <dgm:pt modelId="{90F66CBC-2680-4E67-8737-157F09A14A85}">
      <dgm:prSet/>
      <dgm:spPr/>
      <dgm:t>
        <a:bodyPr/>
        <a:lstStyle/>
        <a:p>
          <a:r>
            <a:rPr lang="it-IT"/>
            <a:t>“L’evoluzione dello scenario europeo del lavoro a distanza” </a:t>
          </a:r>
          <a:endParaRPr lang="en-US"/>
        </a:p>
      </dgm:t>
    </dgm:pt>
    <dgm:pt modelId="{2773BA71-2FD8-48EA-915D-DFA799DE9C9E}" type="parTrans" cxnId="{290E6CE5-9850-4E63-B045-43AF768B2ACD}">
      <dgm:prSet/>
      <dgm:spPr/>
      <dgm:t>
        <a:bodyPr/>
        <a:lstStyle/>
        <a:p>
          <a:endParaRPr lang="en-US"/>
        </a:p>
      </dgm:t>
    </dgm:pt>
    <dgm:pt modelId="{D3E0712A-FEF2-4F96-8222-45C3F6D330D1}" type="sibTrans" cxnId="{290E6CE5-9850-4E63-B045-43AF768B2ACD}">
      <dgm:prSet/>
      <dgm:spPr/>
      <dgm:t>
        <a:bodyPr/>
        <a:lstStyle/>
        <a:p>
          <a:endParaRPr lang="en-US"/>
        </a:p>
      </dgm:t>
    </dgm:pt>
    <dgm:pt modelId="{9E79238E-2078-4729-9221-A15B0FB5E3CD}">
      <dgm:prSet/>
      <dgm:spPr/>
      <dgm:t>
        <a:bodyPr/>
        <a:lstStyle/>
        <a:p>
          <a:r>
            <a:rPr lang="it-IT"/>
            <a:t>“Sindacato e lavoro digitale” </a:t>
          </a:r>
          <a:endParaRPr lang="en-US"/>
        </a:p>
      </dgm:t>
    </dgm:pt>
    <dgm:pt modelId="{C1EC213F-28FB-42D5-9A9D-89BBF359F9B1}" type="parTrans" cxnId="{51F3C386-C8D1-4FAA-8DC2-2BA8A77D5331}">
      <dgm:prSet/>
      <dgm:spPr/>
      <dgm:t>
        <a:bodyPr/>
        <a:lstStyle/>
        <a:p>
          <a:endParaRPr lang="en-US"/>
        </a:p>
      </dgm:t>
    </dgm:pt>
    <dgm:pt modelId="{D4C05F8A-D891-4930-A4D6-C3036CCB566D}" type="sibTrans" cxnId="{51F3C386-C8D1-4FAA-8DC2-2BA8A77D5331}">
      <dgm:prSet/>
      <dgm:spPr/>
      <dgm:t>
        <a:bodyPr/>
        <a:lstStyle/>
        <a:p>
          <a:endParaRPr lang="en-US"/>
        </a:p>
      </dgm:t>
    </dgm:pt>
    <dgm:pt modelId="{B0B878CC-28FF-F444-8079-3CE718D37ABD}" type="pres">
      <dgm:prSet presAssocID="{9C2CD3BC-3EFB-4B5A-B90A-1DE272604288}" presName="matrix" presStyleCnt="0">
        <dgm:presLayoutVars>
          <dgm:chMax val="1"/>
          <dgm:dir/>
          <dgm:resizeHandles val="exact"/>
        </dgm:presLayoutVars>
      </dgm:prSet>
      <dgm:spPr/>
    </dgm:pt>
    <dgm:pt modelId="{4F453706-BA4B-7240-AA44-A42CD078F810}" type="pres">
      <dgm:prSet presAssocID="{9C2CD3BC-3EFB-4B5A-B90A-1DE272604288}" presName="diamond" presStyleLbl="bgShp" presStyleIdx="0" presStyleCnt="1"/>
      <dgm:spPr/>
    </dgm:pt>
    <dgm:pt modelId="{BC9A885B-1D3A-FD4B-ABD8-6BE83CA4716C}" type="pres">
      <dgm:prSet presAssocID="{9C2CD3BC-3EFB-4B5A-B90A-1DE272604288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F8BCB05-43DF-E544-B8AA-639C7ACFDB1D}" type="pres">
      <dgm:prSet presAssocID="{9C2CD3BC-3EFB-4B5A-B90A-1DE272604288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8A99CFD-A70E-F54F-91DE-60812784F1CB}" type="pres">
      <dgm:prSet presAssocID="{9C2CD3BC-3EFB-4B5A-B90A-1DE272604288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BCDB98B-7E0A-4E45-88FE-017465869990}" type="pres">
      <dgm:prSet presAssocID="{9C2CD3BC-3EFB-4B5A-B90A-1DE272604288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EC6F951-DB95-4951-AB4E-85A3FB600AB1}" srcId="{9C2CD3BC-3EFB-4B5A-B90A-1DE272604288}" destId="{6D68D25F-1B23-4917-98D9-23DA6BEB4733}" srcOrd="1" destOrd="0" parTransId="{1056D750-EB1A-4FE2-97FA-808D8EF3E7EF}" sibTransId="{E6023411-CFE5-4B39-AFDE-55886A6DEB43}"/>
    <dgm:cxn modelId="{4FB90B6F-8EDF-544E-A80A-59CAACB77586}" type="presOf" srcId="{9E79238E-2078-4729-9221-A15B0FB5E3CD}" destId="{5BCDB98B-7E0A-4E45-88FE-017465869990}" srcOrd="0" destOrd="0" presId="urn:microsoft.com/office/officeart/2005/8/layout/matrix3"/>
    <dgm:cxn modelId="{51F3C386-C8D1-4FAA-8DC2-2BA8A77D5331}" srcId="{9C2CD3BC-3EFB-4B5A-B90A-1DE272604288}" destId="{9E79238E-2078-4729-9221-A15B0FB5E3CD}" srcOrd="3" destOrd="0" parTransId="{C1EC213F-28FB-42D5-9A9D-89BBF359F9B1}" sibTransId="{D4C05F8A-D891-4930-A4D6-C3036CCB566D}"/>
    <dgm:cxn modelId="{6354B9A4-1778-974B-8AC2-29B957302973}" type="presOf" srcId="{90F66CBC-2680-4E67-8737-157F09A14A85}" destId="{D8A99CFD-A70E-F54F-91DE-60812784F1CB}" srcOrd="0" destOrd="0" presId="urn:microsoft.com/office/officeart/2005/8/layout/matrix3"/>
    <dgm:cxn modelId="{3EFE05A9-D073-D142-A943-18AFDA993455}" type="presOf" srcId="{9C2CD3BC-3EFB-4B5A-B90A-1DE272604288}" destId="{B0B878CC-28FF-F444-8079-3CE718D37ABD}" srcOrd="0" destOrd="0" presId="urn:microsoft.com/office/officeart/2005/8/layout/matrix3"/>
    <dgm:cxn modelId="{9BED33B5-A424-42D8-A1CD-168FE2E9BA93}" srcId="{9C2CD3BC-3EFB-4B5A-B90A-1DE272604288}" destId="{DD597313-085B-4840-8F6C-291A69283AFE}" srcOrd="0" destOrd="0" parTransId="{FD73F194-83F6-4A39-94EB-C60118375C83}" sibTransId="{070DC245-3E91-47C6-954F-419B471BFA09}"/>
    <dgm:cxn modelId="{E98FD1E1-717E-2944-AE82-396ADD40D777}" type="presOf" srcId="{6D68D25F-1B23-4917-98D9-23DA6BEB4733}" destId="{4F8BCB05-43DF-E544-B8AA-639C7ACFDB1D}" srcOrd="0" destOrd="0" presId="urn:microsoft.com/office/officeart/2005/8/layout/matrix3"/>
    <dgm:cxn modelId="{290E6CE5-9850-4E63-B045-43AF768B2ACD}" srcId="{9C2CD3BC-3EFB-4B5A-B90A-1DE272604288}" destId="{90F66CBC-2680-4E67-8737-157F09A14A85}" srcOrd="2" destOrd="0" parTransId="{2773BA71-2FD8-48EA-915D-DFA799DE9C9E}" sibTransId="{D3E0712A-FEF2-4F96-8222-45C3F6D330D1}"/>
    <dgm:cxn modelId="{B239A7F6-0B1A-E14D-8D25-00FEC29CD61D}" type="presOf" srcId="{DD597313-085B-4840-8F6C-291A69283AFE}" destId="{BC9A885B-1D3A-FD4B-ABD8-6BE83CA4716C}" srcOrd="0" destOrd="0" presId="urn:microsoft.com/office/officeart/2005/8/layout/matrix3"/>
    <dgm:cxn modelId="{8218C338-A085-674F-9739-A0939F46EBAB}" type="presParOf" srcId="{B0B878CC-28FF-F444-8079-3CE718D37ABD}" destId="{4F453706-BA4B-7240-AA44-A42CD078F810}" srcOrd="0" destOrd="0" presId="urn:microsoft.com/office/officeart/2005/8/layout/matrix3"/>
    <dgm:cxn modelId="{7C2F3046-CEA0-9E49-9D83-4D4450C7E217}" type="presParOf" srcId="{B0B878CC-28FF-F444-8079-3CE718D37ABD}" destId="{BC9A885B-1D3A-FD4B-ABD8-6BE83CA4716C}" srcOrd="1" destOrd="0" presId="urn:microsoft.com/office/officeart/2005/8/layout/matrix3"/>
    <dgm:cxn modelId="{7FE4BCED-C609-5C4B-9ABF-8EFF720D5D02}" type="presParOf" srcId="{B0B878CC-28FF-F444-8079-3CE718D37ABD}" destId="{4F8BCB05-43DF-E544-B8AA-639C7ACFDB1D}" srcOrd="2" destOrd="0" presId="urn:microsoft.com/office/officeart/2005/8/layout/matrix3"/>
    <dgm:cxn modelId="{FA2F0F94-8D39-6D44-9EB6-7BCC76891446}" type="presParOf" srcId="{B0B878CC-28FF-F444-8079-3CE718D37ABD}" destId="{D8A99CFD-A70E-F54F-91DE-60812784F1CB}" srcOrd="3" destOrd="0" presId="urn:microsoft.com/office/officeart/2005/8/layout/matrix3"/>
    <dgm:cxn modelId="{7265E8E7-1F70-9948-934F-E0315F66980C}" type="presParOf" srcId="{B0B878CC-28FF-F444-8079-3CE718D37ABD}" destId="{5BCDB98B-7E0A-4E45-88FE-01746586999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2CD3BC-3EFB-4B5A-B90A-1DE272604288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D597313-085B-4840-8F6C-291A69283AFE}">
      <dgm:prSet/>
      <dgm:spPr/>
      <dgm:t>
        <a:bodyPr/>
        <a:lstStyle/>
        <a:p>
          <a:r>
            <a:rPr lang="it-IT" dirty="0"/>
            <a:t>“Le banche dati Cisl: il tesseramento ed il supporto alla contrattazione collettiva” </a:t>
          </a:r>
          <a:endParaRPr lang="en-US" dirty="0"/>
        </a:p>
      </dgm:t>
    </dgm:pt>
    <dgm:pt modelId="{FD73F194-83F6-4A39-94EB-C60118375C83}" type="parTrans" cxnId="{9BED33B5-A424-42D8-A1CD-168FE2E9BA93}">
      <dgm:prSet/>
      <dgm:spPr/>
      <dgm:t>
        <a:bodyPr/>
        <a:lstStyle/>
        <a:p>
          <a:endParaRPr lang="en-US"/>
        </a:p>
      </dgm:t>
    </dgm:pt>
    <dgm:pt modelId="{070DC245-3E91-47C6-954F-419B471BFA09}" type="sibTrans" cxnId="{9BED33B5-A424-42D8-A1CD-168FE2E9BA93}">
      <dgm:prSet/>
      <dgm:spPr/>
      <dgm:t>
        <a:bodyPr/>
        <a:lstStyle/>
        <a:p>
          <a:endParaRPr lang="en-US"/>
        </a:p>
      </dgm:t>
    </dgm:pt>
    <dgm:pt modelId="{6D68D25F-1B23-4917-98D9-23DA6BEB4733}">
      <dgm:prSet/>
      <dgm:spPr/>
      <dgm:t>
        <a:bodyPr/>
        <a:lstStyle/>
        <a:p>
          <a:r>
            <a:rPr lang="it-IT" dirty="0"/>
            <a:t>“L’uso dei social nel rapporto di lavoro ed il diritto di critica del lavoratore”</a:t>
          </a:r>
          <a:endParaRPr lang="en-US" dirty="0"/>
        </a:p>
      </dgm:t>
    </dgm:pt>
    <dgm:pt modelId="{1056D750-EB1A-4FE2-97FA-808D8EF3E7EF}" type="parTrans" cxnId="{8EC6F951-DB95-4951-AB4E-85A3FB600AB1}">
      <dgm:prSet/>
      <dgm:spPr/>
      <dgm:t>
        <a:bodyPr/>
        <a:lstStyle/>
        <a:p>
          <a:endParaRPr lang="en-US"/>
        </a:p>
      </dgm:t>
    </dgm:pt>
    <dgm:pt modelId="{E6023411-CFE5-4B39-AFDE-55886A6DEB43}" type="sibTrans" cxnId="{8EC6F951-DB95-4951-AB4E-85A3FB600AB1}">
      <dgm:prSet/>
      <dgm:spPr/>
      <dgm:t>
        <a:bodyPr/>
        <a:lstStyle/>
        <a:p>
          <a:endParaRPr lang="en-US"/>
        </a:p>
      </dgm:t>
    </dgm:pt>
    <dgm:pt modelId="{90F66CBC-2680-4E67-8737-157F09A14A85}">
      <dgm:prSet/>
      <dgm:spPr/>
      <dgm:t>
        <a:bodyPr/>
        <a:lstStyle/>
        <a:p>
          <a:r>
            <a:rPr lang="it-IT" dirty="0"/>
            <a:t>“Social e attività sindacale”  </a:t>
          </a:r>
          <a:endParaRPr lang="en-US" dirty="0"/>
        </a:p>
      </dgm:t>
    </dgm:pt>
    <dgm:pt modelId="{2773BA71-2FD8-48EA-915D-DFA799DE9C9E}" type="parTrans" cxnId="{290E6CE5-9850-4E63-B045-43AF768B2ACD}">
      <dgm:prSet/>
      <dgm:spPr/>
      <dgm:t>
        <a:bodyPr/>
        <a:lstStyle/>
        <a:p>
          <a:endParaRPr lang="en-US"/>
        </a:p>
      </dgm:t>
    </dgm:pt>
    <dgm:pt modelId="{D3E0712A-FEF2-4F96-8222-45C3F6D330D1}" type="sibTrans" cxnId="{290E6CE5-9850-4E63-B045-43AF768B2ACD}">
      <dgm:prSet/>
      <dgm:spPr/>
      <dgm:t>
        <a:bodyPr/>
        <a:lstStyle/>
        <a:p>
          <a:endParaRPr lang="en-US"/>
        </a:p>
      </dgm:t>
    </dgm:pt>
    <dgm:pt modelId="{9E79238E-2078-4729-9221-A15B0FB5E3CD}">
      <dgm:prSet/>
      <dgm:spPr/>
      <dgm:t>
        <a:bodyPr/>
        <a:lstStyle/>
        <a:p>
          <a:r>
            <a:rPr lang="it-IT" dirty="0"/>
            <a:t>“Digitalizzazione e nuove forme di rappresentanza” </a:t>
          </a:r>
          <a:endParaRPr lang="en-US" dirty="0"/>
        </a:p>
      </dgm:t>
    </dgm:pt>
    <dgm:pt modelId="{C1EC213F-28FB-42D5-9A9D-89BBF359F9B1}" type="parTrans" cxnId="{51F3C386-C8D1-4FAA-8DC2-2BA8A77D5331}">
      <dgm:prSet/>
      <dgm:spPr/>
      <dgm:t>
        <a:bodyPr/>
        <a:lstStyle/>
        <a:p>
          <a:endParaRPr lang="en-US"/>
        </a:p>
      </dgm:t>
    </dgm:pt>
    <dgm:pt modelId="{D4C05F8A-D891-4930-A4D6-C3036CCB566D}" type="sibTrans" cxnId="{51F3C386-C8D1-4FAA-8DC2-2BA8A77D5331}">
      <dgm:prSet/>
      <dgm:spPr/>
      <dgm:t>
        <a:bodyPr/>
        <a:lstStyle/>
        <a:p>
          <a:endParaRPr lang="en-US"/>
        </a:p>
      </dgm:t>
    </dgm:pt>
    <dgm:pt modelId="{B0B878CC-28FF-F444-8079-3CE718D37ABD}" type="pres">
      <dgm:prSet presAssocID="{9C2CD3BC-3EFB-4B5A-B90A-1DE272604288}" presName="matrix" presStyleCnt="0">
        <dgm:presLayoutVars>
          <dgm:chMax val="1"/>
          <dgm:dir/>
          <dgm:resizeHandles val="exact"/>
        </dgm:presLayoutVars>
      </dgm:prSet>
      <dgm:spPr/>
    </dgm:pt>
    <dgm:pt modelId="{4F453706-BA4B-7240-AA44-A42CD078F810}" type="pres">
      <dgm:prSet presAssocID="{9C2CD3BC-3EFB-4B5A-B90A-1DE272604288}" presName="diamond" presStyleLbl="bgShp" presStyleIdx="0" presStyleCnt="1"/>
      <dgm:spPr/>
    </dgm:pt>
    <dgm:pt modelId="{BC9A885B-1D3A-FD4B-ABD8-6BE83CA4716C}" type="pres">
      <dgm:prSet presAssocID="{9C2CD3BC-3EFB-4B5A-B90A-1DE272604288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F8BCB05-43DF-E544-B8AA-639C7ACFDB1D}" type="pres">
      <dgm:prSet presAssocID="{9C2CD3BC-3EFB-4B5A-B90A-1DE272604288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8A99CFD-A70E-F54F-91DE-60812784F1CB}" type="pres">
      <dgm:prSet presAssocID="{9C2CD3BC-3EFB-4B5A-B90A-1DE272604288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BCDB98B-7E0A-4E45-88FE-017465869990}" type="pres">
      <dgm:prSet presAssocID="{9C2CD3BC-3EFB-4B5A-B90A-1DE272604288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EC6F951-DB95-4951-AB4E-85A3FB600AB1}" srcId="{9C2CD3BC-3EFB-4B5A-B90A-1DE272604288}" destId="{6D68D25F-1B23-4917-98D9-23DA6BEB4733}" srcOrd="1" destOrd="0" parTransId="{1056D750-EB1A-4FE2-97FA-808D8EF3E7EF}" sibTransId="{E6023411-CFE5-4B39-AFDE-55886A6DEB43}"/>
    <dgm:cxn modelId="{4FB90B6F-8EDF-544E-A80A-59CAACB77586}" type="presOf" srcId="{9E79238E-2078-4729-9221-A15B0FB5E3CD}" destId="{5BCDB98B-7E0A-4E45-88FE-017465869990}" srcOrd="0" destOrd="0" presId="urn:microsoft.com/office/officeart/2005/8/layout/matrix3"/>
    <dgm:cxn modelId="{51F3C386-C8D1-4FAA-8DC2-2BA8A77D5331}" srcId="{9C2CD3BC-3EFB-4B5A-B90A-1DE272604288}" destId="{9E79238E-2078-4729-9221-A15B0FB5E3CD}" srcOrd="3" destOrd="0" parTransId="{C1EC213F-28FB-42D5-9A9D-89BBF359F9B1}" sibTransId="{D4C05F8A-D891-4930-A4D6-C3036CCB566D}"/>
    <dgm:cxn modelId="{6354B9A4-1778-974B-8AC2-29B957302973}" type="presOf" srcId="{90F66CBC-2680-4E67-8737-157F09A14A85}" destId="{D8A99CFD-A70E-F54F-91DE-60812784F1CB}" srcOrd="0" destOrd="0" presId="urn:microsoft.com/office/officeart/2005/8/layout/matrix3"/>
    <dgm:cxn modelId="{3EFE05A9-D073-D142-A943-18AFDA993455}" type="presOf" srcId="{9C2CD3BC-3EFB-4B5A-B90A-1DE272604288}" destId="{B0B878CC-28FF-F444-8079-3CE718D37ABD}" srcOrd="0" destOrd="0" presId="urn:microsoft.com/office/officeart/2005/8/layout/matrix3"/>
    <dgm:cxn modelId="{9BED33B5-A424-42D8-A1CD-168FE2E9BA93}" srcId="{9C2CD3BC-3EFB-4B5A-B90A-1DE272604288}" destId="{DD597313-085B-4840-8F6C-291A69283AFE}" srcOrd="0" destOrd="0" parTransId="{FD73F194-83F6-4A39-94EB-C60118375C83}" sibTransId="{070DC245-3E91-47C6-954F-419B471BFA09}"/>
    <dgm:cxn modelId="{E98FD1E1-717E-2944-AE82-396ADD40D777}" type="presOf" srcId="{6D68D25F-1B23-4917-98D9-23DA6BEB4733}" destId="{4F8BCB05-43DF-E544-B8AA-639C7ACFDB1D}" srcOrd="0" destOrd="0" presId="urn:microsoft.com/office/officeart/2005/8/layout/matrix3"/>
    <dgm:cxn modelId="{290E6CE5-9850-4E63-B045-43AF768B2ACD}" srcId="{9C2CD3BC-3EFB-4B5A-B90A-1DE272604288}" destId="{90F66CBC-2680-4E67-8737-157F09A14A85}" srcOrd="2" destOrd="0" parTransId="{2773BA71-2FD8-48EA-915D-DFA799DE9C9E}" sibTransId="{D3E0712A-FEF2-4F96-8222-45C3F6D330D1}"/>
    <dgm:cxn modelId="{B239A7F6-0B1A-E14D-8D25-00FEC29CD61D}" type="presOf" srcId="{DD597313-085B-4840-8F6C-291A69283AFE}" destId="{BC9A885B-1D3A-FD4B-ABD8-6BE83CA4716C}" srcOrd="0" destOrd="0" presId="urn:microsoft.com/office/officeart/2005/8/layout/matrix3"/>
    <dgm:cxn modelId="{8218C338-A085-674F-9739-A0939F46EBAB}" type="presParOf" srcId="{B0B878CC-28FF-F444-8079-3CE718D37ABD}" destId="{4F453706-BA4B-7240-AA44-A42CD078F810}" srcOrd="0" destOrd="0" presId="urn:microsoft.com/office/officeart/2005/8/layout/matrix3"/>
    <dgm:cxn modelId="{7C2F3046-CEA0-9E49-9D83-4D4450C7E217}" type="presParOf" srcId="{B0B878CC-28FF-F444-8079-3CE718D37ABD}" destId="{BC9A885B-1D3A-FD4B-ABD8-6BE83CA4716C}" srcOrd="1" destOrd="0" presId="urn:microsoft.com/office/officeart/2005/8/layout/matrix3"/>
    <dgm:cxn modelId="{7FE4BCED-C609-5C4B-9ABF-8EFF720D5D02}" type="presParOf" srcId="{B0B878CC-28FF-F444-8079-3CE718D37ABD}" destId="{4F8BCB05-43DF-E544-B8AA-639C7ACFDB1D}" srcOrd="2" destOrd="0" presId="urn:microsoft.com/office/officeart/2005/8/layout/matrix3"/>
    <dgm:cxn modelId="{FA2F0F94-8D39-6D44-9EB6-7BCC76891446}" type="presParOf" srcId="{B0B878CC-28FF-F444-8079-3CE718D37ABD}" destId="{D8A99CFD-A70E-F54F-91DE-60812784F1CB}" srcOrd="3" destOrd="0" presId="urn:microsoft.com/office/officeart/2005/8/layout/matrix3"/>
    <dgm:cxn modelId="{7265E8E7-1F70-9948-934F-E0315F66980C}" type="presParOf" srcId="{B0B878CC-28FF-F444-8079-3CE718D37ABD}" destId="{5BCDB98B-7E0A-4E45-88FE-01746586999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C2CD3BC-3EFB-4B5A-B90A-1DE272604288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D597313-085B-4840-8F6C-291A69283AFE}">
      <dgm:prSet/>
      <dgm:spPr/>
      <dgm:t>
        <a:bodyPr/>
        <a:lstStyle/>
        <a:p>
          <a:r>
            <a:rPr lang="it-IT" dirty="0"/>
            <a:t>“Il futuro della contrattazione collettiva: contratto collettivo e digitalizzazione” </a:t>
          </a:r>
          <a:endParaRPr lang="en-US" dirty="0"/>
        </a:p>
      </dgm:t>
    </dgm:pt>
    <dgm:pt modelId="{FD73F194-83F6-4A39-94EB-C60118375C83}" type="parTrans" cxnId="{9BED33B5-A424-42D8-A1CD-168FE2E9BA93}">
      <dgm:prSet/>
      <dgm:spPr/>
      <dgm:t>
        <a:bodyPr/>
        <a:lstStyle/>
        <a:p>
          <a:endParaRPr lang="en-US"/>
        </a:p>
      </dgm:t>
    </dgm:pt>
    <dgm:pt modelId="{070DC245-3E91-47C6-954F-419B471BFA09}" type="sibTrans" cxnId="{9BED33B5-A424-42D8-A1CD-168FE2E9BA93}">
      <dgm:prSet/>
      <dgm:spPr/>
      <dgm:t>
        <a:bodyPr/>
        <a:lstStyle/>
        <a:p>
          <a:endParaRPr lang="en-US"/>
        </a:p>
      </dgm:t>
    </dgm:pt>
    <dgm:pt modelId="{6D68D25F-1B23-4917-98D9-23DA6BEB4733}">
      <dgm:prSet/>
      <dgm:spPr/>
      <dgm:t>
        <a:bodyPr/>
        <a:lstStyle/>
        <a:p>
          <a:r>
            <a:rPr lang="it-IT" dirty="0"/>
            <a:t>“Il diritto sindacale: dall’art. 39 Cost. allo Statuto dei lavoratori.”</a:t>
          </a:r>
          <a:endParaRPr lang="en-US" dirty="0"/>
        </a:p>
      </dgm:t>
    </dgm:pt>
    <dgm:pt modelId="{1056D750-EB1A-4FE2-97FA-808D8EF3E7EF}" type="parTrans" cxnId="{8EC6F951-DB95-4951-AB4E-85A3FB600AB1}">
      <dgm:prSet/>
      <dgm:spPr/>
      <dgm:t>
        <a:bodyPr/>
        <a:lstStyle/>
        <a:p>
          <a:endParaRPr lang="en-US"/>
        </a:p>
      </dgm:t>
    </dgm:pt>
    <dgm:pt modelId="{E6023411-CFE5-4B39-AFDE-55886A6DEB43}" type="sibTrans" cxnId="{8EC6F951-DB95-4951-AB4E-85A3FB600AB1}">
      <dgm:prSet/>
      <dgm:spPr/>
      <dgm:t>
        <a:bodyPr/>
        <a:lstStyle/>
        <a:p>
          <a:endParaRPr lang="en-US"/>
        </a:p>
      </dgm:t>
    </dgm:pt>
    <dgm:pt modelId="{90F66CBC-2680-4E67-8737-157F09A14A85}">
      <dgm:prSet/>
      <dgm:spPr/>
      <dgm:t>
        <a:bodyPr/>
        <a:lstStyle/>
        <a:p>
          <a:r>
            <a:rPr lang="it-IT" dirty="0"/>
            <a:t>“I diritti sindacali nella trasformazione digitale”  </a:t>
          </a:r>
          <a:endParaRPr lang="en-US" dirty="0"/>
        </a:p>
      </dgm:t>
    </dgm:pt>
    <dgm:pt modelId="{2773BA71-2FD8-48EA-915D-DFA799DE9C9E}" type="parTrans" cxnId="{290E6CE5-9850-4E63-B045-43AF768B2ACD}">
      <dgm:prSet/>
      <dgm:spPr/>
      <dgm:t>
        <a:bodyPr/>
        <a:lstStyle/>
        <a:p>
          <a:endParaRPr lang="en-US"/>
        </a:p>
      </dgm:t>
    </dgm:pt>
    <dgm:pt modelId="{D3E0712A-FEF2-4F96-8222-45C3F6D330D1}" type="sibTrans" cxnId="{290E6CE5-9850-4E63-B045-43AF768B2ACD}">
      <dgm:prSet/>
      <dgm:spPr/>
      <dgm:t>
        <a:bodyPr/>
        <a:lstStyle/>
        <a:p>
          <a:endParaRPr lang="en-US"/>
        </a:p>
      </dgm:t>
    </dgm:pt>
    <dgm:pt modelId="{9E79238E-2078-4729-9221-A15B0FB5E3CD}">
      <dgm:prSet/>
      <dgm:spPr/>
      <dgm:t>
        <a:bodyPr/>
        <a:lstStyle/>
        <a:p>
          <a:r>
            <a:rPr lang="it-IT" dirty="0"/>
            <a:t>“Lavoro digitale e nuove relazioni sindacali”</a:t>
          </a:r>
          <a:endParaRPr lang="en-US" dirty="0"/>
        </a:p>
      </dgm:t>
    </dgm:pt>
    <dgm:pt modelId="{C1EC213F-28FB-42D5-9A9D-89BBF359F9B1}" type="parTrans" cxnId="{51F3C386-C8D1-4FAA-8DC2-2BA8A77D5331}">
      <dgm:prSet/>
      <dgm:spPr/>
      <dgm:t>
        <a:bodyPr/>
        <a:lstStyle/>
        <a:p>
          <a:endParaRPr lang="en-US"/>
        </a:p>
      </dgm:t>
    </dgm:pt>
    <dgm:pt modelId="{D4C05F8A-D891-4930-A4D6-C3036CCB566D}" type="sibTrans" cxnId="{51F3C386-C8D1-4FAA-8DC2-2BA8A77D5331}">
      <dgm:prSet/>
      <dgm:spPr/>
      <dgm:t>
        <a:bodyPr/>
        <a:lstStyle/>
        <a:p>
          <a:endParaRPr lang="en-US"/>
        </a:p>
      </dgm:t>
    </dgm:pt>
    <dgm:pt modelId="{B0B878CC-28FF-F444-8079-3CE718D37ABD}" type="pres">
      <dgm:prSet presAssocID="{9C2CD3BC-3EFB-4B5A-B90A-1DE272604288}" presName="matrix" presStyleCnt="0">
        <dgm:presLayoutVars>
          <dgm:chMax val="1"/>
          <dgm:dir/>
          <dgm:resizeHandles val="exact"/>
        </dgm:presLayoutVars>
      </dgm:prSet>
      <dgm:spPr/>
    </dgm:pt>
    <dgm:pt modelId="{4F453706-BA4B-7240-AA44-A42CD078F810}" type="pres">
      <dgm:prSet presAssocID="{9C2CD3BC-3EFB-4B5A-B90A-1DE272604288}" presName="diamond" presStyleLbl="bgShp" presStyleIdx="0" presStyleCnt="1"/>
      <dgm:spPr/>
    </dgm:pt>
    <dgm:pt modelId="{BC9A885B-1D3A-FD4B-ABD8-6BE83CA4716C}" type="pres">
      <dgm:prSet presAssocID="{9C2CD3BC-3EFB-4B5A-B90A-1DE272604288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F8BCB05-43DF-E544-B8AA-639C7ACFDB1D}" type="pres">
      <dgm:prSet presAssocID="{9C2CD3BC-3EFB-4B5A-B90A-1DE272604288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8A99CFD-A70E-F54F-91DE-60812784F1CB}" type="pres">
      <dgm:prSet presAssocID="{9C2CD3BC-3EFB-4B5A-B90A-1DE272604288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BCDB98B-7E0A-4E45-88FE-017465869990}" type="pres">
      <dgm:prSet presAssocID="{9C2CD3BC-3EFB-4B5A-B90A-1DE272604288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EC6F951-DB95-4951-AB4E-85A3FB600AB1}" srcId="{9C2CD3BC-3EFB-4B5A-B90A-1DE272604288}" destId="{6D68D25F-1B23-4917-98D9-23DA6BEB4733}" srcOrd="1" destOrd="0" parTransId="{1056D750-EB1A-4FE2-97FA-808D8EF3E7EF}" sibTransId="{E6023411-CFE5-4B39-AFDE-55886A6DEB43}"/>
    <dgm:cxn modelId="{4FB90B6F-8EDF-544E-A80A-59CAACB77586}" type="presOf" srcId="{9E79238E-2078-4729-9221-A15B0FB5E3CD}" destId="{5BCDB98B-7E0A-4E45-88FE-017465869990}" srcOrd="0" destOrd="0" presId="urn:microsoft.com/office/officeart/2005/8/layout/matrix3"/>
    <dgm:cxn modelId="{51F3C386-C8D1-4FAA-8DC2-2BA8A77D5331}" srcId="{9C2CD3BC-3EFB-4B5A-B90A-1DE272604288}" destId="{9E79238E-2078-4729-9221-A15B0FB5E3CD}" srcOrd="3" destOrd="0" parTransId="{C1EC213F-28FB-42D5-9A9D-89BBF359F9B1}" sibTransId="{D4C05F8A-D891-4930-A4D6-C3036CCB566D}"/>
    <dgm:cxn modelId="{6354B9A4-1778-974B-8AC2-29B957302973}" type="presOf" srcId="{90F66CBC-2680-4E67-8737-157F09A14A85}" destId="{D8A99CFD-A70E-F54F-91DE-60812784F1CB}" srcOrd="0" destOrd="0" presId="urn:microsoft.com/office/officeart/2005/8/layout/matrix3"/>
    <dgm:cxn modelId="{3EFE05A9-D073-D142-A943-18AFDA993455}" type="presOf" srcId="{9C2CD3BC-3EFB-4B5A-B90A-1DE272604288}" destId="{B0B878CC-28FF-F444-8079-3CE718D37ABD}" srcOrd="0" destOrd="0" presId="urn:microsoft.com/office/officeart/2005/8/layout/matrix3"/>
    <dgm:cxn modelId="{9BED33B5-A424-42D8-A1CD-168FE2E9BA93}" srcId="{9C2CD3BC-3EFB-4B5A-B90A-1DE272604288}" destId="{DD597313-085B-4840-8F6C-291A69283AFE}" srcOrd="0" destOrd="0" parTransId="{FD73F194-83F6-4A39-94EB-C60118375C83}" sibTransId="{070DC245-3E91-47C6-954F-419B471BFA09}"/>
    <dgm:cxn modelId="{E98FD1E1-717E-2944-AE82-396ADD40D777}" type="presOf" srcId="{6D68D25F-1B23-4917-98D9-23DA6BEB4733}" destId="{4F8BCB05-43DF-E544-B8AA-639C7ACFDB1D}" srcOrd="0" destOrd="0" presId="urn:microsoft.com/office/officeart/2005/8/layout/matrix3"/>
    <dgm:cxn modelId="{290E6CE5-9850-4E63-B045-43AF768B2ACD}" srcId="{9C2CD3BC-3EFB-4B5A-B90A-1DE272604288}" destId="{90F66CBC-2680-4E67-8737-157F09A14A85}" srcOrd="2" destOrd="0" parTransId="{2773BA71-2FD8-48EA-915D-DFA799DE9C9E}" sibTransId="{D3E0712A-FEF2-4F96-8222-45C3F6D330D1}"/>
    <dgm:cxn modelId="{B239A7F6-0B1A-E14D-8D25-00FEC29CD61D}" type="presOf" srcId="{DD597313-085B-4840-8F6C-291A69283AFE}" destId="{BC9A885B-1D3A-FD4B-ABD8-6BE83CA4716C}" srcOrd="0" destOrd="0" presId="urn:microsoft.com/office/officeart/2005/8/layout/matrix3"/>
    <dgm:cxn modelId="{8218C338-A085-674F-9739-A0939F46EBAB}" type="presParOf" srcId="{B0B878CC-28FF-F444-8079-3CE718D37ABD}" destId="{4F453706-BA4B-7240-AA44-A42CD078F810}" srcOrd="0" destOrd="0" presId="urn:microsoft.com/office/officeart/2005/8/layout/matrix3"/>
    <dgm:cxn modelId="{7C2F3046-CEA0-9E49-9D83-4D4450C7E217}" type="presParOf" srcId="{B0B878CC-28FF-F444-8079-3CE718D37ABD}" destId="{BC9A885B-1D3A-FD4B-ABD8-6BE83CA4716C}" srcOrd="1" destOrd="0" presId="urn:microsoft.com/office/officeart/2005/8/layout/matrix3"/>
    <dgm:cxn modelId="{7FE4BCED-C609-5C4B-9ABF-8EFF720D5D02}" type="presParOf" srcId="{B0B878CC-28FF-F444-8079-3CE718D37ABD}" destId="{4F8BCB05-43DF-E544-B8AA-639C7ACFDB1D}" srcOrd="2" destOrd="0" presId="urn:microsoft.com/office/officeart/2005/8/layout/matrix3"/>
    <dgm:cxn modelId="{FA2F0F94-8D39-6D44-9EB6-7BCC76891446}" type="presParOf" srcId="{B0B878CC-28FF-F444-8079-3CE718D37ABD}" destId="{D8A99CFD-A70E-F54F-91DE-60812784F1CB}" srcOrd="3" destOrd="0" presId="urn:microsoft.com/office/officeart/2005/8/layout/matrix3"/>
    <dgm:cxn modelId="{7265E8E7-1F70-9948-934F-E0315F66980C}" type="presParOf" srcId="{B0B878CC-28FF-F444-8079-3CE718D37ABD}" destId="{5BCDB98B-7E0A-4E45-88FE-01746586999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54B672A-A666-462D-A182-4DF60FB5DEB2}" type="doc">
      <dgm:prSet loTypeId="urn:microsoft.com/office/officeart/2005/8/layout/cycle2" loCatId="cycle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7F514005-2E00-4C43-A44D-06A384F1A0C4}">
      <dgm:prSet custT="1"/>
      <dgm:spPr/>
      <dgm:t>
        <a:bodyPr/>
        <a:lstStyle/>
        <a:p>
          <a:r>
            <a:rPr lang="it-IT" sz="1400" dirty="0"/>
            <a:t>Competenza nella mediazione dei conflitti e nell'arbitrato per risolvere controversie tra le parti.</a:t>
          </a:r>
          <a:endParaRPr lang="it-IT" sz="1400" b="1" dirty="0"/>
        </a:p>
      </dgm:t>
    </dgm:pt>
    <dgm:pt modelId="{AA15BA9E-4AF0-43D7-AFCF-C82C66B869E1}" type="parTrans" cxnId="{391F49B2-C63F-49C3-BAE7-0549CCCF2BAA}">
      <dgm:prSet/>
      <dgm:spPr/>
      <dgm:t>
        <a:bodyPr/>
        <a:lstStyle/>
        <a:p>
          <a:endParaRPr lang="it-IT"/>
        </a:p>
      </dgm:t>
    </dgm:pt>
    <dgm:pt modelId="{4BAFE7BA-DC93-4C18-ABCE-2F06C77F59F7}" type="sibTrans" cxnId="{391F49B2-C63F-49C3-BAE7-0549CCCF2BAA}">
      <dgm:prSet/>
      <dgm:spPr/>
      <dgm:t>
        <a:bodyPr/>
        <a:lstStyle/>
        <a:p>
          <a:endParaRPr lang="it-IT"/>
        </a:p>
      </dgm:t>
    </dgm:pt>
    <dgm:pt modelId="{550858E4-63F5-4844-B0B6-89D3A48BE984}">
      <dgm:prSet custT="1"/>
      <dgm:spPr/>
      <dgm:t>
        <a:bodyPr/>
        <a:lstStyle/>
        <a:p>
          <a:r>
            <a:rPr lang="it-IT" sz="1400" dirty="0"/>
            <a:t>Abilità di costruire e mantenere relazioni di fiducia con le parti coinvolte.</a:t>
          </a:r>
          <a:endParaRPr lang="it-IT" sz="1400" b="1" dirty="0"/>
        </a:p>
      </dgm:t>
    </dgm:pt>
    <dgm:pt modelId="{1AF7D1FF-D800-4EBB-9204-2A0180AE2EB5}" type="parTrans" cxnId="{5CF4BA1F-40D0-4040-8433-CF5A04013A23}">
      <dgm:prSet/>
      <dgm:spPr/>
      <dgm:t>
        <a:bodyPr/>
        <a:lstStyle/>
        <a:p>
          <a:endParaRPr lang="it-IT"/>
        </a:p>
      </dgm:t>
    </dgm:pt>
    <dgm:pt modelId="{291B7C06-92A7-4A85-8EDE-9E230D20D522}" type="sibTrans" cxnId="{5CF4BA1F-40D0-4040-8433-CF5A04013A23}">
      <dgm:prSet/>
      <dgm:spPr/>
      <dgm:t>
        <a:bodyPr/>
        <a:lstStyle/>
        <a:p>
          <a:endParaRPr lang="it-IT"/>
        </a:p>
      </dgm:t>
    </dgm:pt>
    <dgm:pt modelId="{692F4617-B3A2-48C2-9A31-FBAF18433A78}">
      <dgm:prSet custT="1"/>
      <dgm:spPr/>
      <dgm:t>
        <a:bodyPr/>
        <a:lstStyle/>
        <a:p>
          <a:r>
            <a:rPr lang="it-IT" sz="1400" dirty="0"/>
            <a:t>Conoscenza delle normative relative alla sicurezza sociale, assistenza sanitaria, previdenza e pensioni.</a:t>
          </a:r>
        </a:p>
      </dgm:t>
    </dgm:pt>
    <dgm:pt modelId="{D7AFFB15-ACD5-49BB-9779-7A8F36CCE66A}" type="parTrans" cxnId="{EB30A634-4252-4258-9942-F3791DD497D1}">
      <dgm:prSet/>
      <dgm:spPr/>
      <dgm:t>
        <a:bodyPr/>
        <a:lstStyle/>
        <a:p>
          <a:endParaRPr lang="it-IT"/>
        </a:p>
      </dgm:t>
    </dgm:pt>
    <dgm:pt modelId="{F7022C50-1D7B-465C-B824-B55BE36D4A07}" type="sibTrans" cxnId="{EB30A634-4252-4258-9942-F3791DD497D1}">
      <dgm:prSet/>
      <dgm:spPr/>
      <dgm:t>
        <a:bodyPr/>
        <a:lstStyle/>
        <a:p>
          <a:endParaRPr lang="it-IT"/>
        </a:p>
      </dgm:t>
    </dgm:pt>
    <dgm:pt modelId="{5CEC8D7A-8384-42E1-B0C0-2A9FCAEE57EC}">
      <dgm:prSet custT="1"/>
      <dgm:spPr/>
      <dgm:t>
        <a:bodyPr/>
        <a:lstStyle/>
        <a:p>
          <a:r>
            <a:rPr lang="it-IT" sz="1400" dirty="0"/>
            <a:t>Capacità di utilizzare tecniche di negoziazione avanzate per raggiungere accordi vantaggiosi.</a:t>
          </a:r>
        </a:p>
      </dgm:t>
    </dgm:pt>
    <dgm:pt modelId="{8A74BBA7-0EC0-4BF6-9297-E781CD5E512F}" type="parTrans" cxnId="{0D04BDA2-9CE6-4C18-85D7-454D8F6A736B}">
      <dgm:prSet/>
      <dgm:spPr/>
      <dgm:t>
        <a:bodyPr/>
        <a:lstStyle/>
        <a:p>
          <a:endParaRPr lang="it-IT"/>
        </a:p>
      </dgm:t>
    </dgm:pt>
    <dgm:pt modelId="{ADA5F4DF-1F29-472F-A6D3-4E60B9E93C0C}" type="sibTrans" cxnId="{0D04BDA2-9CE6-4C18-85D7-454D8F6A736B}">
      <dgm:prSet/>
      <dgm:spPr/>
      <dgm:t>
        <a:bodyPr/>
        <a:lstStyle/>
        <a:p>
          <a:endParaRPr lang="it-IT"/>
        </a:p>
      </dgm:t>
    </dgm:pt>
    <dgm:pt modelId="{A1A8C3F4-789D-4C61-A04C-F3FD0C2FE81A}">
      <dgm:prSet custT="1"/>
      <dgm:spPr/>
      <dgm:t>
        <a:bodyPr/>
        <a:lstStyle/>
        <a:p>
          <a:r>
            <a:rPr lang="it-IT" sz="1400" dirty="0"/>
            <a:t>Capacità di raccogliere, analizzare e interpretare dati economici e sociali per supportare le negoziazioni.</a:t>
          </a:r>
        </a:p>
      </dgm:t>
    </dgm:pt>
    <dgm:pt modelId="{25FEC2EB-C722-4081-B67A-217D80DEB328}" type="parTrans" cxnId="{459566D1-86B4-4398-9738-9F8311656714}">
      <dgm:prSet/>
      <dgm:spPr/>
      <dgm:t>
        <a:bodyPr/>
        <a:lstStyle/>
        <a:p>
          <a:endParaRPr lang="it-IT"/>
        </a:p>
      </dgm:t>
    </dgm:pt>
    <dgm:pt modelId="{5A567A5B-391D-4F69-B245-A90CA105282A}" type="sibTrans" cxnId="{459566D1-86B4-4398-9738-9F8311656714}">
      <dgm:prSet/>
      <dgm:spPr/>
      <dgm:t>
        <a:bodyPr/>
        <a:lstStyle/>
        <a:p>
          <a:endParaRPr lang="it-IT"/>
        </a:p>
      </dgm:t>
    </dgm:pt>
    <dgm:pt modelId="{2C0F86E4-3CD9-450A-AAF4-D85530F7E894}">
      <dgm:prSet custT="1"/>
      <dgm:spPr/>
      <dgm:t>
        <a:bodyPr/>
        <a:lstStyle/>
        <a:p>
          <a:r>
            <a:rPr lang="it-IT" sz="1400" dirty="0"/>
            <a:t>Competenza nel condurre ricerche sul mercato del lavoro e sulle condizioni economiche.</a:t>
          </a:r>
        </a:p>
      </dgm:t>
    </dgm:pt>
    <dgm:pt modelId="{10D19FF3-43BC-435C-9628-384B341F74A3}" type="parTrans" cxnId="{BDB33DE9-A67B-4C68-ADD9-F4AE150FA020}">
      <dgm:prSet/>
      <dgm:spPr/>
      <dgm:t>
        <a:bodyPr/>
        <a:lstStyle/>
        <a:p>
          <a:endParaRPr lang="it-IT"/>
        </a:p>
      </dgm:t>
    </dgm:pt>
    <dgm:pt modelId="{084731BF-ED3C-4BC5-B541-78F08B181A91}" type="sibTrans" cxnId="{BDB33DE9-A67B-4C68-ADD9-F4AE150FA020}">
      <dgm:prSet/>
      <dgm:spPr/>
      <dgm:t>
        <a:bodyPr/>
        <a:lstStyle/>
        <a:p>
          <a:endParaRPr lang="it-IT"/>
        </a:p>
      </dgm:t>
    </dgm:pt>
    <dgm:pt modelId="{8B1CF71A-FEFB-492A-80A9-B12873E4E0DE}">
      <dgm:prSet custT="1"/>
      <dgm:spPr/>
      <dgm:t>
        <a:bodyPr/>
        <a:lstStyle/>
        <a:p>
          <a:r>
            <a:rPr lang="it-IT" sz="1400" dirty="0"/>
            <a:t>Capacità di gestire relazioni complesse e dinamiche con diversi stakeholder</a:t>
          </a:r>
          <a:r>
            <a:rPr lang="it-IT" sz="1200" dirty="0"/>
            <a:t>.</a:t>
          </a:r>
        </a:p>
      </dgm:t>
    </dgm:pt>
    <dgm:pt modelId="{541D6B5F-EAE5-4418-A095-4030FCBD1C81}" type="parTrans" cxnId="{F66BBB38-9DF0-4784-B87C-D971A0ED8FAC}">
      <dgm:prSet/>
      <dgm:spPr/>
      <dgm:t>
        <a:bodyPr/>
        <a:lstStyle/>
        <a:p>
          <a:endParaRPr lang="it-IT"/>
        </a:p>
      </dgm:t>
    </dgm:pt>
    <dgm:pt modelId="{5B587CBA-8BF8-48A0-BE7D-ABB81FC79D52}" type="sibTrans" cxnId="{F66BBB38-9DF0-4784-B87C-D971A0ED8FAC}">
      <dgm:prSet/>
      <dgm:spPr/>
      <dgm:t>
        <a:bodyPr/>
        <a:lstStyle/>
        <a:p>
          <a:endParaRPr lang="it-IT"/>
        </a:p>
      </dgm:t>
    </dgm:pt>
    <dgm:pt modelId="{4EBCBD20-E9EB-4943-870F-D90CAC6C9A9A}" type="pres">
      <dgm:prSet presAssocID="{654B672A-A666-462D-A182-4DF60FB5DEB2}" presName="cycle" presStyleCnt="0">
        <dgm:presLayoutVars>
          <dgm:dir/>
          <dgm:resizeHandles val="exact"/>
        </dgm:presLayoutVars>
      </dgm:prSet>
      <dgm:spPr/>
    </dgm:pt>
    <dgm:pt modelId="{1173C8DC-45CC-4A1E-A67E-A035E38921EB}" type="pres">
      <dgm:prSet presAssocID="{692F4617-B3A2-48C2-9A31-FBAF18433A78}" presName="node" presStyleLbl="node1" presStyleIdx="0" presStyleCnt="7" custScaleX="199683" custScaleY="273112" custRadScaleRad="47300" custRadScaleInc="-28474">
        <dgm:presLayoutVars>
          <dgm:bulletEnabled val="1"/>
        </dgm:presLayoutVars>
      </dgm:prSet>
      <dgm:spPr/>
    </dgm:pt>
    <dgm:pt modelId="{D9772E57-5F12-4856-AC86-2976202744DD}" type="pres">
      <dgm:prSet presAssocID="{F7022C50-1D7B-465C-B824-B55BE36D4A07}" presName="sibTrans" presStyleLbl="sibTrans2D1" presStyleIdx="0" presStyleCnt="7"/>
      <dgm:spPr/>
    </dgm:pt>
    <dgm:pt modelId="{DFDA13FD-4D93-4343-BCB1-470321C29877}" type="pres">
      <dgm:prSet presAssocID="{F7022C50-1D7B-465C-B824-B55BE36D4A07}" presName="connectorText" presStyleLbl="sibTrans2D1" presStyleIdx="0" presStyleCnt="7"/>
      <dgm:spPr/>
    </dgm:pt>
    <dgm:pt modelId="{630B6CEA-C44E-4375-A684-18E165D060AA}" type="pres">
      <dgm:prSet presAssocID="{550858E4-63F5-4844-B0B6-89D3A48BE984}" presName="node" presStyleLbl="node1" presStyleIdx="1" presStyleCnt="7" custScaleX="216685" custScaleY="205549" custRadScaleRad="173446" custRadScaleInc="-9100">
        <dgm:presLayoutVars>
          <dgm:bulletEnabled val="1"/>
        </dgm:presLayoutVars>
      </dgm:prSet>
      <dgm:spPr/>
    </dgm:pt>
    <dgm:pt modelId="{78C638AD-335C-47E2-B6C9-2BA763BB60D7}" type="pres">
      <dgm:prSet presAssocID="{291B7C06-92A7-4A85-8EDE-9E230D20D522}" presName="sibTrans" presStyleLbl="sibTrans2D1" presStyleIdx="1" presStyleCnt="7"/>
      <dgm:spPr/>
    </dgm:pt>
    <dgm:pt modelId="{57F00296-77D5-4421-9C1C-8DBA71BC1DDB}" type="pres">
      <dgm:prSet presAssocID="{291B7C06-92A7-4A85-8EDE-9E230D20D522}" presName="connectorText" presStyleLbl="sibTrans2D1" presStyleIdx="1" presStyleCnt="7"/>
      <dgm:spPr/>
    </dgm:pt>
    <dgm:pt modelId="{37DBA2F6-A6A3-4426-9688-18987F099847}" type="pres">
      <dgm:prSet presAssocID="{7F514005-2E00-4C43-A44D-06A384F1A0C4}" presName="node" presStyleLbl="node1" presStyleIdx="2" presStyleCnt="7" custScaleX="231165" custScaleY="156604" custRadScaleRad="160708" custRadScaleInc="-16754">
        <dgm:presLayoutVars>
          <dgm:bulletEnabled val="1"/>
        </dgm:presLayoutVars>
      </dgm:prSet>
      <dgm:spPr/>
    </dgm:pt>
    <dgm:pt modelId="{5A85E23F-87F9-4EF4-85E9-E6612503AF38}" type="pres">
      <dgm:prSet presAssocID="{4BAFE7BA-DC93-4C18-ABCE-2F06C77F59F7}" presName="sibTrans" presStyleLbl="sibTrans2D1" presStyleIdx="2" presStyleCnt="7"/>
      <dgm:spPr/>
    </dgm:pt>
    <dgm:pt modelId="{D23FDD65-C504-4E7F-B0F3-275CC8AC58C3}" type="pres">
      <dgm:prSet presAssocID="{4BAFE7BA-DC93-4C18-ABCE-2F06C77F59F7}" presName="connectorText" presStyleLbl="sibTrans2D1" presStyleIdx="2" presStyleCnt="7"/>
      <dgm:spPr/>
    </dgm:pt>
    <dgm:pt modelId="{CBBC853F-096F-457E-95AA-D843E934F573}" type="pres">
      <dgm:prSet presAssocID="{8B1CF71A-FEFB-492A-80A9-B12873E4E0DE}" presName="node" presStyleLbl="node1" presStyleIdx="3" presStyleCnt="7" custScaleX="187604" custScaleY="168170" custRadScaleRad="108777" custRadScaleInc="-23757">
        <dgm:presLayoutVars>
          <dgm:bulletEnabled val="1"/>
        </dgm:presLayoutVars>
      </dgm:prSet>
      <dgm:spPr/>
    </dgm:pt>
    <dgm:pt modelId="{7C7B7526-DC94-46EF-8861-8F7D8712DDA3}" type="pres">
      <dgm:prSet presAssocID="{5B587CBA-8BF8-48A0-BE7D-ABB81FC79D52}" presName="sibTrans" presStyleLbl="sibTrans2D1" presStyleIdx="3" presStyleCnt="7"/>
      <dgm:spPr/>
    </dgm:pt>
    <dgm:pt modelId="{89E6E088-9053-4769-A42E-9D59348F6DFB}" type="pres">
      <dgm:prSet presAssocID="{5B587CBA-8BF8-48A0-BE7D-ABB81FC79D52}" presName="connectorText" presStyleLbl="sibTrans2D1" presStyleIdx="3" presStyleCnt="7"/>
      <dgm:spPr/>
    </dgm:pt>
    <dgm:pt modelId="{E6DC7411-12FF-436C-A1A8-436BA788CBB0}" type="pres">
      <dgm:prSet presAssocID="{2C0F86E4-3CD9-450A-AAF4-D85530F7E894}" presName="node" presStyleLbl="node1" presStyleIdx="4" presStyleCnt="7" custScaleX="286933" custScaleY="158978" custRadScaleRad="130634" custRadScaleInc="79323">
        <dgm:presLayoutVars>
          <dgm:bulletEnabled val="1"/>
        </dgm:presLayoutVars>
      </dgm:prSet>
      <dgm:spPr/>
    </dgm:pt>
    <dgm:pt modelId="{7AA14350-329C-4826-9D42-ADB122B5F137}" type="pres">
      <dgm:prSet presAssocID="{084731BF-ED3C-4BC5-B541-78F08B181A91}" presName="sibTrans" presStyleLbl="sibTrans2D1" presStyleIdx="4" presStyleCnt="7"/>
      <dgm:spPr/>
    </dgm:pt>
    <dgm:pt modelId="{779F6607-D584-46A2-BAB2-43043ED87DEC}" type="pres">
      <dgm:prSet presAssocID="{084731BF-ED3C-4BC5-B541-78F08B181A91}" presName="connectorText" presStyleLbl="sibTrans2D1" presStyleIdx="4" presStyleCnt="7"/>
      <dgm:spPr/>
    </dgm:pt>
    <dgm:pt modelId="{E6995854-CB42-49F3-8ADD-98F5E8C453C2}" type="pres">
      <dgm:prSet presAssocID="{A1A8C3F4-789D-4C61-A04C-F3FD0C2FE81A}" presName="node" presStyleLbl="node1" presStyleIdx="5" presStyleCnt="7" custScaleX="284582" custScaleY="175094" custRadScaleRad="158675" custRadScaleInc="73256">
        <dgm:presLayoutVars>
          <dgm:bulletEnabled val="1"/>
        </dgm:presLayoutVars>
      </dgm:prSet>
      <dgm:spPr/>
    </dgm:pt>
    <dgm:pt modelId="{A07982FD-3ADE-4FC4-9275-FBA485BB97B1}" type="pres">
      <dgm:prSet presAssocID="{5A567A5B-391D-4F69-B245-A90CA105282A}" presName="sibTrans" presStyleLbl="sibTrans2D1" presStyleIdx="5" presStyleCnt="7"/>
      <dgm:spPr/>
    </dgm:pt>
    <dgm:pt modelId="{B8402C24-632E-4C34-B319-D241EA22AB8C}" type="pres">
      <dgm:prSet presAssocID="{5A567A5B-391D-4F69-B245-A90CA105282A}" presName="connectorText" presStyleLbl="sibTrans2D1" presStyleIdx="5" presStyleCnt="7"/>
      <dgm:spPr/>
    </dgm:pt>
    <dgm:pt modelId="{2FC6A6B1-3088-4A12-B8B4-E09CF22A1C6E}" type="pres">
      <dgm:prSet presAssocID="{5CEC8D7A-8384-42E1-B0C0-2A9FCAEE57EC}" presName="node" presStyleLbl="node1" presStyleIdx="6" presStyleCnt="7" custScaleX="310279" custRadScaleRad="187827" custRadScaleInc="-15237">
        <dgm:presLayoutVars>
          <dgm:bulletEnabled val="1"/>
        </dgm:presLayoutVars>
      </dgm:prSet>
      <dgm:spPr/>
    </dgm:pt>
    <dgm:pt modelId="{56991913-8FD7-4AF8-87F3-66DC702C4911}" type="pres">
      <dgm:prSet presAssocID="{ADA5F4DF-1F29-472F-A6D3-4E60B9E93C0C}" presName="sibTrans" presStyleLbl="sibTrans2D1" presStyleIdx="6" presStyleCnt="7"/>
      <dgm:spPr/>
    </dgm:pt>
    <dgm:pt modelId="{1A007842-C2BE-431E-984B-CB285C692894}" type="pres">
      <dgm:prSet presAssocID="{ADA5F4DF-1F29-472F-A6D3-4E60B9E93C0C}" presName="connectorText" presStyleLbl="sibTrans2D1" presStyleIdx="6" presStyleCnt="7"/>
      <dgm:spPr/>
    </dgm:pt>
  </dgm:ptLst>
  <dgm:cxnLst>
    <dgm:cxn modelId="{202F4F06-2858-4765-AE08-2FB0A4E258C4}" type="presOf" srcId="{A1A8C3F4-789D-4C61-A04C-F3FD0C2FE81A}" destId="{E6995854-CB42-49F3-8ADD-98F5E8C453C2}" srcOrd="0" destOrd="0" presId="urn:microsoft.com/office/officeart/2005/8/layout/cycle2"/>
    <dgm:cxn modelId="{26C9EE16-4279-4A06-899B-DFF880B7ED9B}" type="presOf" srcId="{5CEC8D7A-8384-42E1-B0C0-2A9FCAEE57EC}" destId="{2FC6A6B1-3088-4A12-B8B4-E09CF22A1C6E}" srcOrd="0" destOrd="0" presId="urn:microsoft.com/office/officeart/2005/8/layout/cycle2"/>
    <dgm:cxn modelId="{5CF4BA1F-40D0-4040-8433-CF5A04013A23}" srcId="{654B672A-A666-462D-A182-4DF60FB5DEB2}" destId="{550858E4-63F5-4844-B0B6-89D3A48BE984}" srcOrd="1" destOrd="0" parTransId="{1AF7D1FF-D800-4EBB-9204-2A0180AE2EB5}" sibTransId="{291B7C06-92A7-4A85-8EDE-9E230D20D522}"/>
    <dgm:cxn modelId="{DC93DE22-7C11-4842-A37D-22C9B676EDF0}" type="presOf" srcId="{F7022C50-1D7B-465C-B824-B55BE36D4A07}" destId="{DFDA13FD-4D93-4343-BCB1-470321C29877}" srcOrd="1" destOrd="0" presId="urn:microsoft.com/office/officeart/2005/8/layout/cycle2"/>
    <dgm:cxn modelId="{1895732E-974F-4E60-A4A7-A8C7D4DFE4D0}" type="presOf" srcId="{291B7C06-92A7-4A85-8EDE-9E230D20D522}" destId="{78C638AD-335C-47E2-B6C9-2BA763BB60D7}" srcOrd="0" destOrd="0" presId="urn:microsoft.com/office/officeart/2005/8/layout/cycle2"/>
    <dgm:cxn modelId="{EB30A634-4252-4258-9942-F3791DD497D1}" srcId="{654B672A-A666-462D-A182-4DF60FB5DEB2}" destId="{692F4617-B3A2-48C2-9A31-FBAF18433A78}" srcOrd="0" destOrd="0" parTransId="{D7AFFB15-ACD5-49BB-9779-7A8F36CCE66A}" sibTransId="{F7022C50-1D7B-465C-B824-B55BE36D4A07}"/>
    <dgm:cxn modelId="{F66BBB38-9DF0-4784-B87C-D971A0ED8FAC}" srcId="{654B672A-A666-462D-A182-4DF60FB5DEB2}" destId="{8B1CF71A-FEFB-492A-80A9-B12873E4E0DE}" srcOrd="3" destOrd="0" parTransId="{541D6B5F-EAE5-4418-A095-4030FCBD1C81}" sibTransId="{5B587CBA-8BF8-48A0-BE7D-ABB81FC79D52}"/>
    <dgm:cxn modelId="{7AFDB849-504C-433A-8050-96CF76014BE7}" type="presOf" srcId="{5A567A5B-391D-4F69-B245-A90CA105282A}" destId="{A07982FD-3ADE-4FC4-9275-FBA485BB97B1}" srcOrd="0" destOrd="0" presId="urn:microsoft.com/office/officeart/2005/8/layout/cycle2"/>
    <dgm:cxn modelId="{1A552855-3F2F-4AE0-8671-3A231AA8DB38}" type="presOf" srcId="{084731BF-ED3C-4BC5-B541-78F08B181A91}" destId="{7AA14350-329C-4826-9D42-ADB122B5F137}" srcOrd="0" destOrd="0" presId="urn:microsoft.com/office/officeart/2005/8/layout/cycle2"/>
    <dgm:cxn modelId="{ECF13867-21BF-4A88-92FD-620B155054DD}" type="presOf" srcId="{550858E4-63F5-4844-B0B6-89D3A48BE984}" destId="{630B6CEA-C44E-4375-A684-18E165D060AA}" srcOrd="0" destOrd="0" presId="urn:microsoft.com/office/officeart/2005/8/layout/cycle2"/>
    <dgm:cxn modelId="{67ED1374-20F6-44DE-82FD-6AF4028AF410}" type="presOf" srcId="{ADA5F4DF-1F29-472F-A6D3-4E60B9E93C0C}" destId="{56991913-8FD7-4AF8-87F3-66DC702C4911}" srcOrd="0" destOrd="0" presId="urn:microsoft.com/office/officeart/2005/8/layout/cycle2"/>
    <dgm:cxn modelId="{5615427B-AA47-46E0-8486-D7CA71A2E6EC}" type="presOf" srcId="{5B587CBA-8BF8-48A0-BE7D-ABB81FC79D52}" destId="{7C7B7526-DC94-46EF-8861-8F7D8712DDA3}" srcOrd="0" destOrd="0" presId="urn:microsoft.com/office/officeart/2005/8/layout/cycle2"/>
    <dgm:cxn modelId="{83C4CC7D-852B-4ED8-96A5-A5BC64D3C9EB}" type="presOf" srcId="{F7022C50-1D7B-465C-B824-B55BE36D4A07}" destId="{D9772E57-5F12-4856-AC86-2976202744DD}" srcOrd="0" destOrd="0" presId="urn:microsoft.com/office/officeart/2005/8/layout/cycle2"/>
    <dgm:cxn modelId="{4AB5408C-1712-454D-ABE8-FC362914B563}" type="presOf" srcId="{291B7C06-92A7-4A85-8EDE-9E230D20D522}" destId="{57F00296-77D5-4421-9C1C-8DBA71BC1DDB}" srcOrd="1" destOrd="0" presId="urn:microsoft.com/office/officeart/2005/8/layout/cycle2"/>
    <dgm:cxn modelId="{42685BA0-BD02-4780-A302-7C2B224AAFC3}" type="presOf" srcId="{5B587CBA-8BF8-48A0-BE7D-ABB81FC79D52}" destId="{89E6E088-9053-4769-A42E-9D59348F6DFB}" srcOrd="1" destOrd="0" presId="urn:microsoft.com/office/officeart/2005/8/layout/cycle2"/>
    <dgm:cxn modelId="{0D04BDA2-9CE6-4C18-85D7-454D8F6A736B}" srcId="{654B672A-A666-462D-A182-4DF60FB5DEB2}" destId="{5CEC8D7A-8384-42E1-B0C0-2A9FCAEE57EC}" srcOrd="6" destOrd="0" parTransId="{8A74BBA7-0EC0-4BF6-9297-E781CD5E512F}" sibTransId="{ADA5F4DF-1F29-472F-A6D3-4E60B9E93C0C}"/>
    <dgm:cxn modelId="{DCDBFFA7-27E6-483B-AB67-3BB7D7A206A9}" type="presOf" srcId="{4BAFE7BA-DC93-4C18-ABCE-2F06C77F59F7}" destId="{5A85E23F-87F9-4EF4-85E9-E6612503AF38}" srcOrd="0" destOrd="0" presId="urn:microsoft.com/office/officeart/2005/8/layout/cycle2"/>
    <dgm:cxn modelId="{5FFD91AE-B5C1-4957-9CE0-456EE72F0A8A}" type="presOf" srcId="{8B1CF71A-FEFB-492A-80A9-B12873E4E0DE}" destId="{CBBC853F-096F-457E-95AA-D843E934F573}" srcOrd="0" destOrd="0" presId="urn:microsoft.com/office/officeart/2005/8/layout/cycle2"/>
    <dgm:cxn modelId="{391F49B2-C63F-49C3-BAE7-0549CCCF2BAA}" srcId="{654B672A-A666-462D-A182-4DF60FB5DEB2}" destId="{7F514005-2E00-4C43-A44D-06A384F1A0C4}" srcOrd="2" destOrd="0" parTransId="{AA15BA9E-4AF0-43D7-AFCF-C82C66B869E1}" sibTransId="{4BAFE7BA-DC93-4C18-ABCE-2F06C77F59F7}"/>
    <dgm:cxn modelId="{2BD65CC7-AE74-495E-97EA-DB9274410BF5}" type="presOf" srcId="{ADA5F4DF-1F29-472F-A6D3-4E60B9E93C0C}" destId="{1A007842-C2BE-431E-984B-CB285C692894}" srcOrd="1" destOrd="0" presId="urn:microsoft.com/office/officeart/2005/8/layout/cycle2"/>
    <dgm:cxn modelId="{E4DD19CC-39F4-48F6-AE67-718A6D5A3CC3}" type="presOf" srcId="{4BAFE7BA-DC93-4C18-ABCE-2F06C77F59F7}" destId="{D23FDD65-C504-4E7F-B0F3-275CC8AC58C3}" srcOrd="1" destOrd="0" presId="urn:microsoft.com/office/officeart/2005/8/layout/cycle2"/>
    <dgm:cxn modelId="{FB10C8CF-9418-40ED-AD4C-D1AB3417E12F}" type="presOf" srcId="{692F4617-B3A2-48C2-9A31-FBAF18433A78}" destId="{1173C8DC-45CC-4A1E-A67E-A035E38921EB}" srcOrd="0" destOrd="0" presId="urn:microsoft.com/office/officeart/2005/8/layout/cycle2"/>
    <dgm:cxn modelId="{459566D1-86B4-4398-9738-9F8311656714}" srcId="{654B672A-A666-462D-A182-4DF60FB5DEB2}" destId="{A1A8C3F4-789D-4C61-A04C-F3FD0C2FE81A}" srcOrd="5" destOrd="0" parTransId="{25FEC2EB-C722-4081-B67A-217D80DEB328}" sibTransId="{5A567A5B-391D-4F69-B245-A90CA105282A}"/>
    <dgm:cxn modelId="{FD973FE1-58DB-449B-8779-9011EDB26CA8}" type="presOf" srcId="{7F514005-2E00-4C43-A44D-06A384F1A0C4}" destId="{37DBA2F6-A6A3-4426-9688-18987F099847}" srcOrd="0" destOrd="0" presId="urn:microsoft.com/office/officeart/2005/8/layout/cycle2"/>
    <dgm:cxn modelId="{AF3AEAE4-4889-45C1-AE02-2425CF38D1AF}" type="presOf" srcId="{5A567A5B-391D-4F69-B245-A90CA105282A}" destId="{B8402C24-632E-4C34-B319-D241EA22AB8C}" srcOrd="1" destOrd="0" presId="urn:microsoft.com/office/officeart/2005/8/layout/cycle2"/>
    <dgm:cxn modelId="{BDB33DE9-A67B-4C68-ADD9-F4AE150FA020}" srcId="{654B672A-A666-462D-A182-4DF60FB5DEB2}" destId="{2C0F86E4-3CD9-450A-AAF4-D85530F7E894}" srcOrd="4" destOrd="0" parTransId="{10D19FF3-43BC-435C-9628-384B341F74A3}" sibTransId="{084731BF-ED3C-4BC5-B541-78F08B181A91}"/>
    <dgm:cxn modelId="{D35B3AEF-AFAB-45D4-8DA4-7E66C64F21D3}" type="presOf" srcId="{084731BF-ED3C-4BC5-B541-78F08B181A91}" destId="{779F6607-D584-46A2-BAB2-43043ED87DEC}" srcOrd="1" destOrd="0" presId="urn:microsoft.com/office/officeart/2005/8/layout/cycle2"/>
    <dgm:cxn modelId="{E57982F2-D84A-4AF6-8632-739E364292B2}" type="presOf" srcId="{2C0F86E4-3CD9-450A-AAF4-D85530F7E894}" destId="{E6DC7411-12FF-436C-A1A8-436BA788CBB0}" srcOrd="0" destOrd="0" presId="urn:microsoft.com/office/officeart/2005/8/layout/cycle2"/>
    <dgm:cxn modelId="{20D275FD-16A9-4C8E-939A-70FB0109AF8B}" type="presOf" srcId="{654B672A-A666-462D-A182-4DF60FB5DEB2}" destId="{4EBCBD20-E9EB-4943-870F-D90CAC6C9A9A}" srcOrd="0" destOrd="0" presId="urn:microsoft.com/office/officeart/2005/8/layout/cycle2"/>
    <dgm:cxn modelId="{65007A07-8BC5-4E5A-A9C4-84A9C686447F}" type="presParOf" srcId="{4EBCBD20-E9EB-4943-870F-D90CAC6C9A9A}" destId="{1173C8DC-45CC-4A1E-A67E-A035E38921EB}" srcOrd="0" destOrd="0" presId="urn:microsoft.com/office/officeart/2005/8/layout/cycle2"/>
    <dgm:cxn modelId="{0F2CBD8C-A5D1-44FE-AAD9-ECCA3CDBD483}" type="presParOf" srcId="{4EBCBD20-E9EB-4943-870F-D90CAC6C9A9A}" destId="{D9772E57-5F12-4856-AC86-2976202744DD}" srcOrd="1" destOrd="0" presId="urn:microsoft.com/office/officeart/2005/8/layout/cycle2"/>
    <dgm:cxn modelId="{A7C15E6E-CA22-45B4-8C63-87E63E78ACCB}" type="presParOf" srcId="{D9772E57-5F12-4856-AC86-2976202744DD}" destId="{DFDA13FD-4D93-4343-BCB1-470321C29877}" srcOrd="0" destOrd="0" presId="urn:microsoft.com/office/officeart/2005/8/layout/cycle2"/>
    <dgm:cxn modelId="{4203FA9A-E929-4FCD-AF6D-0C3BB3BF831B}" type="presParOf" srcId="{4EBCBD20-E9EB-4943-870F-D90CAC6C9A9A}" destId="{630B6CEA-C44E-4375-A684-18E165D060AA}" srcOrd="2" destOrd="0" presId="urn:microsoft.com/office/officeart/2005/8/layout/cycle2"/>
    <dgm:cxn modelId="{7145C656-AFE0-4827-B21B-8C43C5B428BD}" type="presParOf" srcId="{4EBCBD20-E9EB-4943-870F-D90CAC6C9A9A}" destId="{78C638AD-335C-47E2-B6C9-2BA763BB60D7}" srcOrd="3" destOrd="0" presId="urn:microsoft.com/office/officeart/2005/8/layout/cycle2"/>
    <dgm:cxn modelId="{352F9C0B-CD4D-4923-A2B2-C95165A5BD04}" type="presParOf" srcId="{78C638AD-335C-47E2-B6C9-2BA763BB60D7}" destId="{57F00296-77D5-4421-9C1C-8DBA71BC1DDB}" srcOrd="0" destOrd="0" presId="urn:microsoft.com/office/officeart/2005/8/layout/cycle2"/>
    <dgm:cxn modelId="{C83D8437-FDEC-4A2B-9AD7-0E8F5BAE77CC}" type="presParOf" srcId="{4EBCBD20-E9EB-4943-870F-D90CAC6C9A9A}" destId="{37DBA2F6-A6A3-4426-9688-18987F099847}" srcOrd="4" destOrd="0" presId="urn:microsoft.com/office/officeart/2005/8/layout/cycle2"/>
    <dgm:cxn modelId="{F68B49C9-209A-4E8F-9CFA-6A10CDD36650}" type="presParOf" srcId="{4EBCBD20-E9EB-4943-870F-D90CAC6C9A9A}" destId="{5A85E23F-87F9-4EF4-85E9-E6612503AF38}" srcOrd="5" destOrd="0" presId="urn:microsoft.com/office/officeart/2005/8/layout/cycle2"/>
    <dgm:cxn modelId="{DCE06953-6803-4FD8-AE86-9977FB5B9AA2}" type="presParOf" srcId="{5A85E23F-87F9-4EF4-85E9-E6612503AF38}" destId="{D23FDD65-C504-4E7F-B0F3-275CC8AC58C3}" srcOrd="0" destOrd="0" presId="urn:microsoft.com/office/officeart/2005/8/layout/cycle2"/>
    <dgm:cxn modelId="{F64965D8-1C2C-4D5B-8FC8-7704838BB438}" type="presParOf" srcId="{4EBCBD20-E9EB-4943-870F-D90CAC6C9A9A}" destId="{CBBC853F-096F-457E-95AA-D843E934F573}" srcOrd="6" destOrd="0" presId="urn:microsoft.com/office/officeart/2005/8/layout/cycle2"/>
    <dgm:cxn modelId="{E7B5B325-E058-4D59-9D1B-961921EA3BCA}" type="presParOf" srcId="{4EBCBD20-E9EB-4943-870F-D90CAC6C9A9A}" destId="{7C7B7526-DC94-46EF-8861-8F7D8712DDA3}" srcOrd="7" destOrd="0" presId="urn:microsoft.com/office/officeart/2005/8/layout/cycle2"/>
    <dgm:cxn modelId="{DDCB3B42-9B7A-47BB-92A7-655653E276CC}" type="presParOf" srcId="{7C7B7526-DC94-46EF-8861-8F7D8712DDA3}" destId="{89E6E088-9053-4769-A42E-9D59348F6DFB}" srcOrd="0" destOrd="0" presId="urn:microsoft.com/office/officeart/2005/8/layout/cycle2"/>
    <dgm:cxn modelId="{E14AEE1D-113C-4149-8006-B62DF847E30C}" type="presParOf" srcId="{4EBCBD20-E9EB-4943-870F-D90CAC6C9A9A}" destId="{E6DC7411-12FF-436C-A1A8-436BA788CBB0}" srcOrd="8" destOrd="0" presId="urn:microsoft.com/office/officeart/2005/8/layout/cycle2"/>
    <dgm:cxn modelId="{5A474E6B-B49D-4EE7-8271-9FCAF349EF10}" type="presParOf" srcId="{4EBCBD20-E9EB-4943-870F-D90CAC6C9A9A}" destId="{7AA14350-329C-4826-9D42-ADB122B5F137}" srcOrd="9" destOrd="0" presId="urn:microsoft.com/office/officeart/2005/8/layout/cycle2"/>
    <dgm:cxn modelId="{E94277D4-8BF9-442B-8273-85D6D408D5A6}" type="presParOf" srcId="{7AA14350-329C-4826-9D42-ADB122B5F137}" destId="{779F6607-D584-46A2-BAB2-43043ED87DEC}" srcOrd="0" destOrd="0" presId="urn:microsoft.com/office/officeart/2005/8/layout/cycle2"/>
    <dgm:cxn modelId="{32FAA6D7-012F-4698-8B1E-CD0F8642BCA0}" type="presParOf" srcId="{4EBCBD20-E9EB-4943-870F-D90CAC6C9A9A}" destId="{E6995854-CB42-49F3-8ADD-98F5E8C453C2}" srcOrd="10" destOrd="0" presId="urn:microsoft.com/office/officeart/2005/8/layout/cycle2"/>
    <dgm:cxn modelId="{A00FDCA0-3D72-4BF1-A23E-506533617E1C}" type="presParOf" srcId="{4EBCBD20-E9EB-4943-870F-D90CAC6C9A9A}" destId="{A07982FD-3ADE-4FC4-9275-FBA485BB97B1}" srcOrd="11" destOrd="0" presId="urn:microsoft.com/office/officeart/2005/8/layout/cycle2"/>
    <dgm:cxn modelId="{C53B66E8-8924-4B0F-829A-6D35A508283D}" type="presParOf" srcId="{A07982FD-3ADE-4FC4-9275-FBA485BB97B1}" destId="{B8402C24-632E-4C34-B319-D241EA22AB8C}" srcOrd="0" destOrd="0" presId="urn:microsoft.com/office/officeart/2005/8/layout/cycle2"/>
    <dgm:cxn modelId="{9ECDD746-1E98-4084-902F-C8A54C33B110}" type="presParOf" srcId="{4EBCBD20-E9EB-4943-870F-D90CAC6C9A9A}" destId="{2FC6A6B1-3088-4A12-B8B4-E09CF22A1C6E}" srcOrd="12" destOrd="0" presId="urn:microsoft.com/office/officeart/2005/8/layout/cycle2"/>
    <dgm:cxn modelId="{7FCDECB9-B906-40DF-806D-8C7152732801}" type="presParOf" srcId="{4EBCBD20-E9EB-4943-870F-D90CAC6C9A9A}" destId="{56991913-8FD7-4AF8-87F3-66DC702C4911}" srcOrd="13" destOrd="0" presId="urn:microsoft.com/office/officeart/2005/8/layout/cycle2"/>
    <dgm:cxn modelId="{218D9DA9-9E80-48BD-846D-ED59C2C72695}" type="presParOf" srcId="{56991913-8FD7-4AF8-87F3-66DC702C4911}" destId="{1A007842-C2BE-431E-984B-CB285C692894}" srcOrd="0" destOrd="0" presId="urn:microsoft.com/office/officeart/2005/8/layout/cycle2"/>
  </dgm:cxnLst>
  <dgm:bg>
    <a:solidFill>
      <a:schemeClr val="accent6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2323AC-5F02-43F0-A9AA-D8FBE92D907F}">
      <dsp:nvSpPr>
        <dsp:cNvPr id="0" name=""/>
        <dsp:cNvSpPr/>
      </dsp:nvSpPr>
      <dsp:spPr>
        <a:xfrm>
          <a:off x="1697712" y="1728505"/>
          <a:ext cx="1176575" cy="1176575"/>
        </a:xfrm>
        <a:prstGeom prst="ellipse">
          <a:avLst/>
        </a:prstGeom>
        <a:solidFill>
          <a:schemeClr val="tx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solidFill>
                <a:schemeClr val="bg1"/>
              </a:solidFill>
            </a:rPr>
            <a:t>Progetti</a:t>
          </a:r>
        </a:p>
      </dsp:txBody>
      <dsp:txXfrm>
        <a:off x="1870017" y="1900810"/>
        <a:ext cx="831965" cy="831965"/>
      </dsp:txXfrm>
    </dsp:sp>
    <dsp:sp modelId="{28D412DE-F28E-4E2B-8FDA-EA97649F8F79}">
      <dsp:nvSpPr>
        <dsp:cNvPr id="0" name=""/>
        <dsp:cNvSpPr/>
      </dsp:nvSpPr>
      <dsp:spPr>
        <a:xfrm rot="10741578">
          <a:off x="558795" y="2169339"/>
          <a:ext cx="1076438" cy="33532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348B23-B1F3-4C65-BC8F-31C2E0DFAA11}">
      <dsp:nvSpPr>
        <dsp:cNvPr id="0" name=""/>
        <dsp:cNvSpPr/>
      </dsp:nvSpPr>
      <dsp:spPr>
        <a:xfrm>
          <a:off x="0" y="1899048"/>
          <a:ext cx="1117746" cy="894197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chemeClr val="bg1"/>
              </a:solidFill>
            </a:rPr>
            <a:t>Risorse</a:t>
          </a:r>
        </a:p>
      </dsp:txBody>
      <dsp:txXfrm>
        <a:off x="26190" y="1925238"/>
        <a:ext cx="1065366" cy="841817"/>
      </dsp:txXfrm>
    </dsp:sp>
    <dsp:sp modelId="{046CC203-0CCD-4CE5-A5CA-FD24BADD5108}">
      <dsp:nvSpPr>
        <dsp:cNvPr id="0" name=""/>
        <dsp:cNvSpPr/>
      </dsp:nvSpPr>
      <dsp:spPr>
        <a:xfrm rot="13500000">
          <a:off x="907426" y="1308494"/>
          <a:ext cx="1075871" cy="33532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6929FA-E921-4468-94E6-64ECC0EDC3CF}">
      <dsp:nvSpPr>
        <dsp:cNvPr id="0" name=""/>
        <dsp:cNvSpPr/>
      </dsp:nvSpPr>
      <dsp:spPr>
        <a:xfrm>
          <a:off x="506111" y="648679"/>
          <a:ext cx="1117746" cy="894197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chemeClr val="bg1"/>
              </a:solidFill>
            </a:rPr>
            <a:t>Persone</a:t>
          </a:r>
        </a:p>
      </dsp:txBody>
      <dsp:txXfrm>
        <a:off x="532301" y="674869"/>
        <a:ext cx="1065366" cy="841817"/>
      </dsp:txXfrm>
    </dsp:sp>
    <dsp:sp modelId="{3F2C421E-AD83-45EE-820A-ABEDA5750AEF}">
      <dsp:nvSpPr>
        <dsp:cNvPr id="0" name=""/>
        <dsp:cNvSpPr/>
      </dsp:nvSpPr>
      <dsp:spPr>
        <a:xfrm rot="16200000">
          <a:off x="1748064" y="960291"/>
          <a:ext cx="1075871" cy="33532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E32832-D7E8-45D4-9F8F-F1F469D3204A}">
      <dsp:nvSpPr>
        <dsp:cNvPr id="0" name=""/>
        <dsp:cNvSpPr/>
      </dsp:nvSpPr>
      <dsp:spPr>
        <a:xfrm>
          <a:off x="1727126" y="142918"/>
          <a:ext cx="1117746" cy="894197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chemeClr val="bg1"/>
              </a:solidFill>
            </a:rPr>
            <a:t>Tempo</a:t>
          </a:r>
        </a:p>
      </dsp:txBody>
      <dsp:txXfrm>
        <a:off x="1753316" y="169108"/>
        <a:ext cx="1065366" cy="841817"/>
      </dsp:txXfrm>
    </dsp:sp>
    <dsp:sp modelId="{6857ECA3-A2FC-4103-B2AF-E15E3A8D84A4}">
      <dsp:nvSpPr>
        <dsp:cNvPr id="0" name=""/>
        <dsp:cNvSpPr/>
      </dsp:nvSpPr>
      <dsp:spPr>
        <a:xfrm rot="18900000">
          <a:off x="2588701" y="1308494"/>
          <a:ext cx="1075871" cy="33532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7316A5-80FF-4BB4-9830-8A68847305F9}">
      <dsp:nvSpPr>
        <dsp:cNvPr id="0" name=""/>
        <dsp:cNvSpPr/>
      </dsp:nvSpPr>
      <dsp:spPr>
        <a:xfrm>
          <a:off x="2948141" y="648679"/>
          <a:ext cx="1117746" cy="894197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>
              <a:solidFill>
                <a:schemeClr val="bg1"/>
              </a:solidFill>
            </a:rPr>
            <a:t>Responsabilità</a:t>
          </a:r>
        </a:p>
      </dsp:txBody>
      <dsp:txXfrm>
        <a:off x="2974331" y="674869"/>
        <a:ext cx="1065366" cy="841817"/>
      </dsp:txXfrm>
    </dsp:sp>
    <dsp:sp modelId="{9B3C95B3-D1F6-43B9-BDAC-8FC1FF1C4B83}">
      <dsp:nvSpPr>
        <dsp:cNvPr id="0" name=""/>
        <dsp:cNvSpPr/>
      </dsp:nvSpPr>
      <dsp:spPr>
        <a:xfrm>
          <a:off x="2936904" y="2149131"/>
          <a:ext cx="1075871" cy="33532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DE751C-FEED-4EA4-BDD3-662681B237C3}">
      <dsp:nvSpPr>
        <dsp:cNvPr id="0" name=""/>
        <dsp:cNvSpPr/>
      </dsp:nvSpPr>
      <dsp:spPr>
        <a:xfrm>
          <a:off x="3453903" y="1869695"/>
          <a:ext cx="1117746" cy="894197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chemeClr val="bg1"/>
              </a:solidFill>
            </a:rPr>
            <a:t>Obiettivi</a:t>
          </a:r>
        </a:p>
      </dsp:txBody>
      <dsp:txXfrm>
        <a:off x="3480093" y="1895885"/>
        <a:ext cx="1065366" cy="8418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81237D-36D6-4C01-BF55-628A68374B18}">
      <dsp:nvSpPr>
        <dsp:cNvPr id="0" name=""/>
        <dsp:cNvSpPr/>
      </dsp:nvSpPr>
      <dsp:spPr>
        <a:xfrm>
          <a:off x="0" y="1799895"/>
          <a:ext cx="7119257" cy="1565475"/>
        </a:xfrm>
        <a:prstGeom prst="notchedRightArrow">
          <a:avLst/>
        </a:prstGeom>
        <a:solidFill>
          <a:schemeClr val="tx1"/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60B254DE-E623-4823-92E2-5EFC0A22A492}">
      <dsp:nvSpPr>
        <dsp:cNvPr id="0" name=""/>
        <dsp:cNvSpPr/>
      </dsp:nvSpPr>
      <dsp:spPr>
        <a:xfrm>
          <a:off x="532" y="0"/>
          <a:ext cx="999581" cy="20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baseline="0" dirty="0">
              <a:solidFill>
                <a:srgbClr val="FF0000"/>
              </a:solidFill>
              <a:latin typeface="Berlin Sans FB Demi" pitchFamily="34" charset="0"/>
            </a:rPr>
            <a:t>Scopo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0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</a:t>
          </a: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Motivazione di fondo del progetto</a:t>
          </a:r>
          <a:endParaRPr lang="it-IT" sz="1200" kern="1200" baseline="0" dirty="0">
            <a:solidFill>
              <a:schemeClr val="tx2">
                <a:lumMod val="50000"/>
              </a:schemeClr>
            </a:solidFill>
          </a:endParaRPr>
        </a:p>
      </dsp:txBody>
      <dsp:txXfrm>
        <a:off x="532" y="0"/>
        <a:ext cx="999581" cy="2057400"/>
      </dsp:txXfrm>
    </dsp:sp>
    <dsp:sp modelId="{1B295119-A8AF-4A82-8E6E-273EDFF3F23F}">
      <dsp:nvSpPr>
        <dsp:cNvPr id="0" name=""/>
        <dsp:cNvSpPr/>
      </dsp:nvSpPr>
      <dsp:spPr>
        <a:xfrm>
          <a:off x="243148" y="2314575"/>
          <a:ext cx="514350" cy="51435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865F2-8E25-4F20-B616-2EA3E1A58D1F}">
      <dsp:nvSpPr>
        <dsp:cNvPr id="0" name=""/>
        <dsp:cNvSpPr/>
      </dsp:nvSpPr>
      <dsp:spPr>
        <a:xfrm>
          <a:off x="1126290" y="3086099"/>
          <a:ext cx="1158464" cy="20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baseline="0" dirty="0">
              <a:solidFill>
                <a:srgbClr val="FF0000"/>
              </a:solidFill>
              <a:latin typeface="Berlin Sans FB Demi" pitchFamily="34" charset="0"/>
            </a:rPr>
            <a:t>Obiettivi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Traguardi valutabili quantitativamente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Specifico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Misurabile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Accessibile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Rilevante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Temporizzato</a:t>
          </a:r>
        </a:p>
      </dsp:txBody>
      <dsp:txXfrm>
        <a:off x="1126290" y="3086099"/>
        <a:ext cx="1158464" cy="2057400"/>
      </dsp:txXfrm>
    </dsp:sp>
    <dsp:sp modelId="{E8776B1A-3BBF-4D65-964F-4D745BA5F405}">
      <dsp:nvSpPr>
        <dsp:cNvPr id="0" name=""/>
        <dsp:cNvSpPr/>
      </dsp:nvSpPr>
      <dsp:spPr>
        <a:xfrm>
          <a:off x="1372150" y="2314575"/>
          <a:ext cx="514350" cy="51435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8D170A-9E8E-448A-BDC7-07C95C13A981}">
      <dsp:nvSpPr>
        <dsp:cNvPr id="0" name=""/>
        <dsp:cNvSpPr/>
      </dsp:nvSpPr>
      <dsp:spPr>
        <a:xfrm>
          <a:off x="2258536" y="0"/>
          <a:ext cx="999581" cy="20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baseline="0" dirty="0">
              <a:solidFill>
                <a:srgbClr val="FF0000"/>
              </a:solidFill>
              <a:latin typeface="Berlin Sans FB Demi" pitchFamily="34" charset="0"/>
            </a:rPr>
            <a:t>Attività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Le azioni che si intende mettere in atto per raggiungere gli obiettivi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Le iniziative caratterizzanti il progetto</a:t>
          </a:r>
        </a:p>
      </dsp:txBody>
      <dsp:txXfrm>
        <a:off x="2258536" y="0"/>
        <a:ext cx="999581" cy="2057400"/>
      </dsp:txXfrm>
    </dsp:sp>
    <dsp:sp modelId="{6F9D7525-0B98-4CC4-96A5-CA3440355D7E}">
      <dsp:nvSpPr>
        <dsp:cNvPr id="0" name=""/>
        <dsp:cNvSpPr/>
      </dsp:nvSpPr>
      <dsp:spPr>
        <a:xfrm>
          <a:off x="2501152" y="2314575"/>
          <a:ext cx="514350" cy="51435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3C7F5D-B718-44A6-AB0C-5E417A1E2980}">
      <dsp:nvSpPr>
        <dsp:cNvPr id="0" name=""/>
        <dsp:cNvSpPr/>
      </dsp:nvSpPr>
      <dsp:spPr>
        <a:xfrm>
          <a:off x="3308096" y="3086099"/>
          <a:ext cx="999581" cy="20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baseline="0" dirty="0">
              <a:solidFill>
                <a:srgbClr val="FF0000"/>
              </a:solidFill>
              <a:latin typeface="Berlin Sans FB Demi" pitchFamily="34" charset="0"/>
            </a:rPr>
            <a:t>Risorse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Risorse finanziarie e cedole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Persone responsabili delle attività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Devono sempre essere stimate e specificate nel progetto</a:t>
          </a:r>
        </a:p>
      </dsp:txBody>
      <dsp:txXfrm>
        <a:off x="3308096" y="3086099"/>
        <a:ext cx="999581" cy="2057400"/>
      </dsp:txXfrm>
    </dsp:sp>
    <dsp:sp modelId="{A397CECC-8BF8-4A28-9909-89F9FFB0C60D}">
      <dsp:nvSpPr>
        <dsp:cNvPr id="0" name=""/>
        <dsp:cNvSpPr/>
      </dsp:nvSpPr>
      <dsp:spPr>
        <a:xfrm>
          <a:off x="3550712" y="2314575"/>
          <a:ext cx="514350" cy="51435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67404D-1230-45AE-A3B5-9A7D7BF3C6F3}">
      <dsp:nvSpPr>
        <dsp:cNvPr id="0" name=""/>
        <dsp:cNvSpPr/>
      </dsp:nvSpPr>
      <dsp:spPr>
        <a:xfrm>
          <a:off x="4357657" y="0"/>
          <a:ext cx="999581" cy="20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baseline="0" dirty="0">
              <a:solidFill>
                <a:srgbClr val="FF0000"/>
              </a:solidFill>
              <a:latin typeface="Berlin Sans FB Demi" pitchFamily="34" charset="0"/>
            </a:rPr>
            <a:t>Tappe</a:t>
          </a:r>
          <a:r>
            <a:rPr lang="it-IT" sz="1200" b="1" kern="1200" baseline="0" dirty="0">
              <a:solidFill>
                <a:schemeClr val="bg1"/>
              </a:solidFill>
            </a:rPr>
            <a:t>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2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Le fasi in cui si compone il progetto; prevedere dei momenti di verifica per ogni fase</a:t>
          </a:r>
        </a:p>
      </dsp:txBody>
      <dsp:txXfrm>
        <a:off x="4357657" y="0"/>
        <a:ext cx="999581" cy="2057400"/>
      </dsp:txXfrm>
    </dsp:sp>
    <dsp:sp modelId="{DF81D415-BDCA-4932-956A-CB31D560A42A}">
      <dsp:nvSpPr>
        <dsp:cNvPr id="0" name=""/>
        <dsp:cNvSpPr/>
      </dsp:nvSpPr>
      <dsp:spPr>
        <a:xfrm>
          <a:off x="4600272" y="2314575"/>
          <a:ext cx="514350" cy="51435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004584-8D35-45FD-91DD-5C8A04EED594}">
      <dsp:nvSpPr>
        <dsp:cNvPr id="0" name=""/>
        <dsp:cNvSpPr/>
      </dsp:nvSpPr>
      <dsp:spPr>
        <a:xfrm>
          <a:off x="5488443" y="3086099"/>
          <a:ext cx="999581" cy="20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baseline="0" dirty="0">
              <a:solidFill>
                <a:srgbClr val="FF0000"/>
              </a:solidFill>
              <a:latin typeface="Berlin Sans FB Demi" pitchFamily="34" charset="0"/>
            </a:rPr>
            <a:t>Tempi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1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Prevedere la durata del progetto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1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Indicare le date di inizio e di fine del progetto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100" b="1" kern="1200" baseline="0" dirty="0">
              <a:solidFill>
                <a:schemeClr val="tx2">
                  <a:lumMod val="50000"/>
                </a:schemeClr>
              </a:solidFill>
              <a:latin typeface="Berlin Sans FB Demi" pitchFamily="34" charset="0"/>
            </a:rPr>
            <a:t> Indicare i tempi significa avere uno strumento di verifica della riuscita o meno del progetto</a:t>
          </a:r>
        </a:p>
      </dsp:txBody>
      <dsp:txXfrm>
        <a:off x="5488443" y="3086099"/>
        <a:ext cx="999581" cy="2057400"/>
      </dsp:txXfrm>
    </dsp:sp>
    <dsp:sp modelId="{06A0A907-4D20-42F4-A98F-92C54A62F9A4}">
      <dsp:nvSpPr>
        <dsp:cNvPr id="0" name=""/>
        <dsp:cNvSpPr/>
      </dsp:nvSpPr>
      <dsp:spPr>
        <a:xfrm>
          <a:off x="5649833" y="2314575"/>
          <a:ext cx="514350" cy="51435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91ABC-F3F8-4FEF-B60E-49A81540EEF8}">
      <dsp:nvSpPr>
        <dsp:cNvPr id="0" name=""/>
        <dsp:cNvSpPr/>
      </dsp:nvSpPr>
      <dsp:spPr>
        <a:xfrm>
          <a:off x="935736" y="173736"/>
          <a:ext cx="1319784" cy="1319784"/>
        </a:xfrm>
        <a:prstGeom prst="pieWedge">
          <a:avLst/>
        </a:prstGeom>
        <a:solidFill>
          <a:schemeClr val="tx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 err="1">
              <a:solidFill>
                <a:schemeClr val="bg1"/>
              </a:solidFill>
            </a:rPr>
            <a:t>Plan</a:t>
          </a:r>
          <a:endParaRPr lang="it-IT" sz="1900" kern="1200" dirty="0">
            <a:solidFill>
              <a:schemeClr val="bg1"/>
            </a:solidFill>
          </a:endParaRPr>
        </a:p>
      </dsp:txBody>
      <dsp:txXfrm>
        <a:off x="1322292" y="560292"/>
        <a:ext cx="933228" cy="933228"/>
      </dsp:txXfrm>
    </dsp:sp>
    <dsp:sp modelId="{08290F57-516B-44EB-B62E-EAAC90789120}">
      <dsp:nvSpPr>
        <dsp:cNvPr id="0" name=""/>
        <dsp:cNvSpPr/>
      </dsp:nvSpPr>
      <dsp:spPr>
        <a:xfrm rot="5400000">
          <a:off x="2316480" y="173736"/>
          <a:ext cx="1319784" cy="1319784"/>
        </a:xfrm>
        <a:prstGeom prst="pieWedge">
          <a:avLst/>
        </a:prstGeom>
        <a:solidFill>
          <a:schemeClr val="tx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>
              <a:solidFill>
                <a:schemeClr val="bg1"/>
              </a:solidFill>
            </a:rPr>
            <a:t>Do</a:t>
          </a:r>
        </a:p>
      </dsp:txBody>
      <dsp:txXfrm rot="-5400000">
        <a:off x="2316480" y="560292"/>
        <a:ext cx="933228" cy="933228"/>
      </dsp:txXfrm>
    </dsp:sp>
    <dsp:sp modelId="{745D56BE-B286-40A3-B34C-E261AD7D3B6C}">
      <dsp:nvSpPr>
        <dsp:cNvPr id="0" name=""/>
        <dsp:cNvSpPr/>
      </dsp:nvSpPr>
      <dsp:spPr>
        <a:xfrm rot="10800000">
          <a:off x="2316480" y="1554480"/>
          <a:ext cx="1319784" cy="1319784"/>
        </a:xfrm>
        <a:prstGeom prst="pieWedge">
          <a:avLst/>
        </a:prstGeom>
        <a:solidFill>
          <a:schemeClr val="tx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 err="1">
              <a:solidFill>
                <a:schemeClr val="bg1"/>
              </a:solidFill>
            </a:rPr>
            <a:t>Check</a:t>
          </a:r>
          <a:endParaRPr lang="it-IT" sz="1900" kern="1200" dirty="0">
            <a:solidFill>
              <a:schemeClr val="bg1"/>
            </a:solidFill>
          </a:endParaRPr>
        </a:p>
      </dsp:txBody>
      <dsp:txXfrm rot="10800000">
        <a:off x="2316480" y="1554480"/>
        <a:ext cx="933228" cy="933228"/>
      </dsp:txXfrm>
    </dsp:sp>
    <dsp:sp modelId="{F6E91A1E-9F44-43FF-91D7-9E5B7CDA9501}">
      <dsp:nvSpPr>
        <dsp:cNvPr id="0" name=""/>
        <dsp:cNvSpPr/>
      </dsp:nvSpPr>
      <dsp:spPr>
        <a:xfrm rot="16200000">
          <a:off x="935736" y="1554480"/>
          <a:ext cx="1319784" cy="1319784"/>
        </a:xfrm>
        <a:prstGeom prst="pieWedge">
          <a:avLst/>
        </a:prstGeom>
        <a:solidFill>
          <a:schemeClr val="tx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 err="1">
              <a:solidFill>
                <a:schemeClr val="bg1"/>
              </a:solidFill>
            </a:rPr>
            <a:t>Action</a:t>
          </a:r>
          <a:endParaRPr lang="it-IT" sz="1900" kern="1200" dirty="0">
            <a:solidFill>
              <a:schemeClr val="bg1"/>
            </a:solidFill>
          </a:endParaRPr>
        </a:p>
      </dsp:txBody>
      <dsp:txXfrm rot="5400000">
        <a:off x="1322292" y="1554480"/>
        <a:ext cx="933228" cy="933228"/>
      </dsp:txXfrm>
    </dsp:sp>
    <dsp:sp modelId="{371F87EE-BA92-4212-B67E-44E78B80B8BE}">
      <dsp:nvSpPr>
        <dsp:cNvPr id="0" name=""/>
        <dsp:cNvSpPr/>
      </dsp:nvSpPr>
      <dsp:spPr>
        <a:xfrm>
          <a:off x="2058162" y="1249680"/>
          <a:ext cx="455676" cy="396240"/>
        </a:xfrm>
        <a:prstGeom prst="circular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212FFE22-E3E1-45B0-9D77-71C0ACC54193}">
      <dsp:nvSpPr>
        <dsp:cNvPr id="0" name=""/>
        <dsp:cNvSpPr/>
      </dsp:nvSpPr>
      <dsp:spPr>
        <a:xfrm rot="10800000">
          <a:off x="2058162" y="1402080"/>
          <a:ext cx="455676" cy="396240"/>
        </a:xfrm>
        <a:prstGeom prst="circular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453706-BA4B-7240-AA44-A42CD078F810}">
      <dsp:nvSpPr>
        <dsp:cNvPr id="0" name=""/>
        <dsp:cNvSpPr/>
      </dsp:nvSpPr>
      <dsp:spPr>
        <a:xfrm>
          <a:off x="0" y="144618"/>
          <a:ext cx="4185752" cy="418575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9A885B-1D3A-FD4B-ABD8-6BE83CA4716C}">
      <dsp:nvSpPr>
        <dsp:cNvPr id="0" name=""/>
        <dsp:cNvSpPr/>
      </dsp:nvSpPr>
      <dsp:spPr>
        <a:xfrm>
          <a:off x="397646" y="542264"/>
          <a:ext cx="1632443" cy="16324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“Tecnologia e lavoro: il lavoro agile ed il lavoro tramite piattaforme digitali” </a:t>
          </a:r>
          <a:endParaRPr lang="en-US" sz="1600" kern="1200"/>
        </a:p>
      </dsp:txBody>
      <dsp:txXfrm>
        <a:off x="477335" y="621953"/>
        <a:ext cx="1473065" cy="1473065"/>
      </dsp:txXfrm>
    </dsp:sp>
    <dsp:sp modelId="{4F8BCB05-43DF-E544-B8AA-639C7ACFDB1D}">
      <dsp:nvSpPr>
        <dsp:cNvPr id="0" name=""/>
        <dsp:cNvSpPr/>
      </dsp:nvSpPr>
      <dsp:spPr>
        <a:xfrm>
          <a:off x="2155662" y="542264"/>
          <a:ext cx="1632443" cy="163244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“Il lavoro agile nella contrattazione collettiva”</a:t>
          </a:r>
          <a:endParaRPr lang="en-US" sz="1600" kern="1200"/>
        </a:p>
      </dsp:txBody>
      <dsp:txXfrm>
        <a:off x="2235351" y="621953"/>
        <a:ext cx="1473065" cy="1473065"/>
      </dsp:txXfrm>
    </dsp:sp>
    <dsp:sp modelId="{D8A99CFD-A70E-F54F-91DE-60812784F1CB}">
      <dsp:nvSpPr>
        <dsp:cNvPr id="0" name=""/>
        <dsp:cNvSpPr/>
      </dsp:nvSpPr>
      <dsp:spPr>
        <a:xfrm>
          <a:off x="397646" y="2300280"/>
          <a:ext cx="1632443" cy="163244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“L’evoluzione dello scenario europeo del lavoro a distanza” </a:t>
          </a:r>
          <a:endParaRPr lang="en-US" sz="1600" kern="1200"/>
        </a:p>
      </dsp:txBody>
      <dsp:txXfrm>
        <a:off x="477335" y="2379969"/>
        <a:ext cx="1473065" cy="1473065"/>
      </dsp:txXfrm>
    </dsp:sp>
    <dsp:sp modelId="{5BCDB98B-7E0A-4E45-88FE-017465869990}">
      <dsp:nvSpPr>
        <dsp:cNvPr id="0" name=""/>
        <dsp:cNvSpPr/>
      </dsp:nvSpPr>
      <dsp:spPr>
        <a:xfrm>
          <a:off x="2155662" y="2300280"/>
          <a:ext cx="1632443" cy="163244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“Sindacato e lavoro digitale” </a:t>
          </a:r>
          <a:endParaRPr lang="en-US" sz="1600" kern="1200"/>
        </a:p>
      </dsp:txBody>
      <dsp:txXfrm>
        <a:off x="2235351" y="2379969"/>
        <a:ext cx="1473065" cy="14730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453706-BA4B-7240-AA44-A42CD078F810}">
      <dsp:nvSpPr>
        <dsp:cNvPr id="0" name=""/>
        <dsp:cNvSpPr/>
      </dsp:nvSpPr>
      <dsp:spPr>
        <a:xfrm>
          <a:off x="0" y="144618"/>
          <a:ext cx="4185752" cy="418575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9A885B-1D3A-FD4B-ABD8-6BE83CA4716C}">
      <dsp:nvSpPr>
        <dsp:cNvPr id="0" name=""/>
        <dsp:cNvSpPr/>
      </dsp:nvSpPr>
      <dsp:spPr>
        <a:xfrm>
          <a:off x="397646" y="542264"/>
          <a:ext cx="1632443" cy="16324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“Le banche dati Cisl: il tesseramento ed il supporto alla contrattazione collettiva” </a:t>
          </a:r>
          <a:endParaRPr lang="en-US" sz="1400" kern="1200" dirty="0"/>
        </a:p>
      </dsp:txBody>
      <dsp:txXfrm>
        <a:off x="477335" y="621953"/>
        <a:ext cx="1473065" cy="1473065"/>
      </dsp:txXfrm>
    </dsp:sp>
    <dsp:sp modelId="{4F8BCB05-43DF-E544-B8AA-639C7ACFDB1D}">
      <dsp:nvSpPr>
        <dsp:cNvPr id="0" name=""/>
        <dsp:cNvSpPr/>
      </dsp:nvSpPr>
      <dsp:spPr>
        <a:xfrm>
          <a:off x="2155662" y="542264"/>
          <a:ext cx="1632443" cy="163244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“L’uso dei social nel rapporto di lavoro ed il diritto di critica del lavoratore”</a:t>
          </a:r>
          <a:endParaRPr lang="en-US" sz="1400" kern="1200" dirty="0"/>
        </a:p>
      </dsp:txBody>
      <dsp:txXfrm>
        <a:off x="2235351" y="621953"/>
        <a:ext cx="1473065" cy="1473065"/>
      </dsp:txXfrm>
    </dsp:sp>
    <dsp:sp modelId="{D8A99CFD-A70E-F54F-91DE-60812784F1CB}">
      <dsp:nvSpPr>
        <dsp:cNvPr id="0" name=""/>
        <dsp:cNvSpPr/>
      </dsp:nvSpPr>
      <dsp:spPr>
        <a:xfrm>
          <a:off x="397646" y="2300280"/>
          <a:ext cx="1632443" cy="163244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“Social e attività sindacale”  </a:t>
          </a:r>
          <a:endParaRPr lang="en-US" sz="1400" kern="1200" dirty="0"/>
        </a:p>
      </dsp:txBody>
      <dsp:txXfrm>
        <a:off x="477335" y="2379969"/>
        <a:ext cx="1473065" cy="1473065"/>
      </dsp:txXfrm>
    </dsp:sp>
    <dsp:sp modelId="{5BCDB98B-7E0A-4E45-88FE-017465869990}">
      <dsp:nvSpPr>
        <dsp:cNvPr id="0" name=""/>
        <dsp:cNvSpPr/>
      </dsp:nvSpPr>
      <dsp:spPr>
        <a:xfrm>
          <a:off x="2155662" y="2300280"/>
          <a:ext cx="1632443" cy="163244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“Digitalizzazione e nuove forme di rappresentanza” </a:t>
          </a:r>
          <a:endParaRPr lang="en-US" sz="1400" kern="1200" dirty="0"/>
        </a:p>
      </dsp:txBody>
      <dsp:txXfrm>
        <a:off x="2235351" y="2379969"/>
        <a:ext cx="1473065" cy="14730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453706-BA4B-7240-AA44-A42CD078F810}">
      <dsp:nvSpPr>
        <dsp:cNvPr id="0" name=""/>
        <dsp:cNvSpPr/>
      </dsp:nvSpPr>
      <dsp:spPr>
        <a:xfrm>
          <a:off x="0" y="144618"/>
          <a:ext cx="4185752" cy="418575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9A885B-1D3A-FD4B-ABD8-6BE83CA4716C}">
      <dsp:nvSpPr>
        <dsp:cNvPr id="0" name=""/>
        <dsp:cNvSpPr/>
      </dsp:nvSpPr>
      <dsp:spPr>
        <a:xfrm>
          <a:off x="397646" y="542264"/>
          <a:ext cx="1632443" cy="16324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/>
            <a:t>“Il futuro della contrattazione collettiva: contratto collettivo e digitalizzazione” </a:t>
          </a:r>
          <a:endParaRPr lang="en-US" sz="1500" kern="1200" dirty="0"/>
        </a:p>
      </dsp:txBody>
      <dsp:txXfrm>
        <a:off x="477335" y="621953"/>
        <a:ext cx="1473065" cy="1473065"/>
      </dsp:txXfrm>
    </dsp:sp>
    <dsp:sp modelId="{4F8BCB05-43DF-E544-B8AA-639C7ACFDB1D}">
      <dsp:nvSpPr>
        <dsp:cNvPr id="0" name=""/>
        <dsp:cNvSpPr/>
      </dsp:nvSpPr>
      <dsp:spPr>
        <a:xfrm>
          <a:off x="2155662" y="542264"/>
          <a:ext cx="1632443" cy="163244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/>
            <a:t>“Il diritto sindacale: dall’art. 39 Cost. allo Statuto dei lavoratori.”</a:t>
          </a:r>
          <a:endParaRPr lang="en-US" sz="1500" kern="1200" dirty="0"/>
        </a:p>
      </dsp:txBody>
      <dsp:txXfrm>
        <a:off x="2235351" y="621953"/>
        <a:ext cx="1473065" cy="1473065"/>
      </dsp:txXfrm>
    </dsp:sp>
    <dsp:sp modelId="{D8A99CFD-A70E-F54F-91DE-60812784F1CB}">
      <dsp:nvSpPr>
        <dsp:cNvPr id="0" name=""/>
        <dsp:cNvSpPr/>
      </dsp:nvSpPr>
      <dsp:spPr>
        <a:xfrm>
          <a:off x="397646" y="2300280"/>
          <a:ext cx="1632443" cy="163244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/>
            <a:t>“I diritti sindacali nella trasformazione digitale”  </a:t>
          </a:r>
          <a:endParaRPr lang="en-US" sz="1500" kern="1200" dirty="0"/>
        </a:p>
      </dsp:txBody>
      <dsp:txXfrm>
        <a:off x="477335" y="2379969"/>
        <a:ext cx="1473065" cy="1473065"/>
      </dsp:txXfrm>
    </dsp:sp>
    <dsp:sp modelId="{5BCDB98B-7E0A-4E45-88FE-017465869990}">
      <dsp:nvSpPr>
        <dsp:cNvPr id="0" name=""/>
        <dsp:cNvSpPr/>
      </dsp:nvSpPr>
      <dsp:spPr>
        <a:xfrm>
          <a:off x="2155662" y="2300280"/>
          <a:ext cx="1632443" cy="163244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/>
            <a:t>“Lavoro digitale e nuove relazioni sindacali”</a:t>
          </a:r>
          <a:endParaRPr lang="en-US" sz="1500" kern="1200" dirty="0"/>
        </a:p>
      </dsp:txBody>
      <dsp:txXfrm>
        <a:off x="2235351" y="2379969"/>
        <a:ext cx="1473065" cy="147306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3C8DC-45CC-4A1E-A67E-A035E38921EB}">
      <dsp:nvSpPr>
        <dsp:cNvPr id="0" name=""/>
        <dsp:cNvSpPr/>
      </dsp:nvSpPr>
      <dsp:spPr>
        <a:xfrm>
          <a:off x="3021613" y="295800"/>
          <a:ext cx="1861952" cy="254664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Conoscenza delle normative relative alla sicurezza sociale, assistenza sanitaria, previdenza e pensioni.</a:t>
          </a:r>
        </a:p>
      </dsp:txBody>
      <dsp:txXfrm>
        <a:off x="3294290" y="668747"/>
        <a:ext cx="1316598" cy="1800749"/>
      </dsp:txXfrm>
    </dsp:sp>
    <dsp:sp modelId="{D9772E57-5F12-4856-AC86-2976202744DD}">
      <dsp:nvSpPr>
        <dsp:cNvPr id="0" name=""/>
        <dsp:cNvSpPr/>
      </dsp:nvSpPr>
      <dsp:spPr>
        <a:xfrm rot="20673758">
          <a:off x="4934332" y="1115663"/>
          <a:ext cx="181066" cy="3147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300" kern="1200"/>
        </a:p>
      </dsp:txBody>
      <dsp:txXfrm>
        <a:off x="4935312" y="1185834"/>
        <a:ext cx="126746" cy="188821"/>
      </dsp:txXfrm>
    </dsp:sp>
    <dsp:sp modelId="{630B6CEA-C44E-4375-A684-18E165D060AA}">
      <dsp:nvSpPr>
        <dsp:cNvPr id="0" name=""/>
        <dsp:cNvSpPr/>
      </dsp:nvSpPr>
      <dsp:spPr>
        <a:xfrm>
          <a:off x="5154196" y="0"/>
          <a:ext cx="2020487" cy="1916649"/>
        </a:xfrm>
        <a:prstGeom prst="ellipse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Abilità di costruire e mantenere relazioni di fiducia con le parti coinvolte.</a:t>
          </a:r>
          <a:endParaRPr lang="it-IT" sz="1400" b="1" kern="1200" dirty="0"/>
        </a:p>
      </dsp:txBody>
      <dsp:txXfrm>
        <a:off x="5450089" y="280687"/>
        <a:ext cx="1428701" cy="1355275"/>
      </dsp:txXfrm>
    </dsp:sp>
    <dsp:sp modelId="{78C638AD-335C-47E2-B6C9-2BA763BB60D7}">
      <dsp:nvSpPr>
        <dsp:cNvPr id="0" name=""/>
        <dsp:cNvSpPr/>
      </dsp:nvSpPr>
      <dsp:spPr>
        <a:xfrm rot="4537641">
          <a:off x="6387763" y="1781879"/>
          <a:ext cx="56063" cy="3147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300" kern="1200"/>
        </a:p>
      </dsp:txBody>
      <dsp:txXfrm>
        <a:off x="6394085" y="1836674"/>
        <a:ext cx="39244" cy="188821"/>
      </dsp:txXfrm>
    </dsp:sp>
    <dsp:sp modelId="{37DBA2F6-A6A3-4426-9688-18987F099847}">
      <dsp:nvSpPr>
        <dsp:cNvPr id="0" name=""/>
        <dsp:cNvSpPr/>
      </dsp:nvSpPr>
      <dsp:spPr>
        <a:xfrm>
          <a:off x="5535901" y="1981243"/>
          <a:ext cx="2155507" cy="1460260"/>
        </a:xfrm>
        <a:prstGeom prst="ellipse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Competenza nella mediazione dei conflitti e nell'arbitrato per risolvere controversie tra le parti.</a:t>
          </a:r>
          <a:endParaRPr lang="it-IT" sz="1400" b="1" kern="1200" dirty="0"/>
        </a:p>
      </dsp:txBody>
      <dsp:txXfrm>
        <a:off x="5851568" y="2195093"/>
        <a:ext cx="1524173" cy="1032560"/>
      </dsp:txXfrm>
    </dsp:sp>
    <dsp:sp modelId="{5A85E23F-87F9-4EF4-85E9-E6612503AF38}">
      <dsp:nvSpPr>
        <dsp:cNvPr id="0" name=""/>
        <dsp:cNvSpPr/>
      </dsp:nvSpPr>
      <dsp:spPr>
        <a:xfrm rot="8814048">
          <a:off x="5713252" y="3109113"/>
          <a:ext cx="97736" cy="3147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300" kern="1200"/>
        </a:p>
      </dsp:txBody>
      <dsp:txXfrm rot="10800000">
        <a:off x="5740194" y="3164048"/>
        <a:ext cx="68415" cy="188821"/>
      </dsp:txXfrm>
    </dsp:sp>
    <dsp:sp modelId="{CBBC853F-096F-457E-95AA-D843E934F573}">
      <dsp:nvSpPr>
        <dsp:cNvPr id="0" name=""/>
        <dsp:cNvSpPr/>
      </dsp:nvSpPr>
      <dsp:spPr>
        <a:xfrm>
          <a:off x="4100507" y="2995403"/>
          <a:ext cx="1749320" cy="1568107"/>
        </a:xfrm>
        <a:prstGeom prst="ellipse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Capacità di gestire relazioni complesse e dinamiche con diversi stakeholder</a:t>
          </a:r>
          <a:r>
            <a:rPr lang="it-IT" sz="1200" kern="1200" dirty="0"/>
            <a:t>.</a:t>
          </a:r>
        </a:p>
      </dsp:txBody>
      <dsp:txXfrm>
        <a:off x="4356689" y="3225047"/>
        <a:ext cx="1236956" cy="1108819"/>
      </dsp:txXfrm>
    </dsp:sp>
    <dsp:sp modelId="{7C7B7526-DC94-46EF-8861-8F7D8712DDA3}">
      <dsp:nvSpPr>
        <dsp:cNvPr id="0" name=""/>
        <dsp:cNvSpPr/>
      </dsp:nvSpPr>
      <dsp:spPr>
        <a:xfrm rot="10800000">
          <a:off x="3926705" y="3622105"/>
          <a:ext cx="122820" cy="3147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300" kern="1200"/>
        </a:p>
      </dsp:txBody>
      <dsp:txXfrm rot="10800000">
        <a:off x="3963551" y="3685046"/>
        <a:ext cx="85974" cy="188821"/>
      </dsp:txXfrm>
    </dsp:sp>
    <dsp:sp modelId="{E6DC7411-12FF-436C-A1A8-436BA788CBB0}">
      <dsp:nvSpPr>
        <dsp:cNvPr id="0" name=""/>
        <dsp:cNvSpPr/>
      </dsp:nvSpPr>
      <dsp:spPr>
        <a:xfrm>
          <a:off x="1193252" y="3038259"/>
          <a:ext cx="2675518" cy="1482396"/>
        </a:xfrm>
        <a:prstGeom prst="ellipse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Competenza nel condurre ricerche sul mercato del lavoro e sulle condizioni economiche.</a:t>
          </a:r>
        </a:p>
      </dsp:txBody>
      <dsp:txXfrm>
        <a:off x="1585073" y="3255351"/>
        <a:ext cx="1891876" cy="1048212"/>
      </dsp:txXfrm>
    </dsp:sp>
    <dsp:sp modelId="{7AA14350-329C-4826-9D42-ADB122B5F137}">
      <dsp:nvSpPr>
        <dsp:cNvPr id="0" name=""/>
        <dsp:cNvSpPr/>
      </dsp:nvSpPr>
      <dsp:spPr>
        <a:xfrm rot="14349586">
          <a:off x="1961168" y="2797055"/>
          <a:ext cx="154457" cy="3147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300" kern="1200"/>
        </a:p>
      </dsp:txBody>
      <dsp:txXfrm rot="10800000">
        <a:off x="1996214" y="2879888"/>
        <a:ext cx="108120" cy="188821"/>
      </dsp:txXfrm>
    </dsp:sp>
    <dsp:sp modelId="{E6995854-CB42-49F3-8ADD-98F5E8C453C2}">
      <dsp:nvSpPr>
        <dsp:cNvPr id="0" name=""/>
        <dsp:cNvSpPr/>
      </dsp:nvSpPr>
      <dsp:spPr>
        <a:xfrm>
          <a:off x="177142" y="1242941"/>
          <a:ext cx="2653596" cy="1632670"/>
        </a:xfrm>
        <a:prstGeom prst="ellipse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Capacità di raccogliere, analizzare e interpretare dati economici e sociali per supportare le negoziazioni.</a:t>
          </a:r>
        </a:p>
      </dsp:txBody>
      <dsp:txXfrm>
        <a:off x="565752" y="1482040"/>
        <a:ext cx="1876376" cy="1154472"/>
      </dsp:txXfrm>
    </dsp:sp>
    <dsp:sp modelId="{A07982FD-3ADE-4FC4-9275-FBA485BB97B1}">
      <dsp:nvSpPr>
        <dsp:cNvPr id="0" name=""/>
        <dsp:cNvSpPr/>
      </dsp:nvSpPr>
      <dsp:spPr>
        <a:xfrm rot="16325758">
          <a:off x="1490770" y="1001434"/>
          <a:ext cx="92251" cy="3147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300" kern="1200"/>
        </a:p>
      </dsp:txBody>
      <dsp:txXfrm>
        <a:off x="1504101" y="1078203"/>
        <a:ext cx="64576" cy="188821"/>
      </dsp:txXfrm>
    </dsp:sp>
    <dsp:sp modelId="{2FC6A6B1-3088-4A12-B8B4-E09CF22A1C6E}">
      <dsp:nvSpPr>
        <dsp:cNvPr id="0" name=""/>
        <dsp:cNvSpPr/>
      </dsp:nvSpPr>
      <dsp:spPr>
        <a:xfrm>
          <a:off x="110632" y="136783"/>
          <a:ext cx="2893208" cy="932453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Capacità di utilizzare tecniche di negoziazione avanzate per raggiungere accordi vantaggiosi.</a:t>
          </a:r>
        </a:p>
      </dsp:txBody>
      <dsp:txXfrm>
        <a:off x="534333" y="273338"/>
        <a:ext cx="2045806" cy="659343"/>
      </dsp:txXfrm>
    </dsp:sp>
    <dsp:sp modelId="{56991913-8FD7-4AF8-87F3-66DC702C4911}">
      <dsp:nvSpPr>
        <dsp:cNvPr id="0" name=""/>
        <dsp:cNvSpPr/>
      </dsp:nvSpPr>
      <dsp:spPr>
        <a:xfrm rot="1317934">
          <a:off x="2579711" y="927124"/>
          <a:ext cx="342514" cy="3147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300" kern="1200"/>
        </a:p>
      </dsp:txBody>
      <dsp:txXfrm>
        <a:off x="2583138" y="972408"/>
        <a:ext cx="248103" cy="188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A47010E-92DA-4C27-B0E1-58044658C2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B5579B7-089C-44BC-BE09-0F9CF47805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43E7F02-699B-4488-BEBE-273BAF1BD6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4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01E3ECF-CC25-493A-938F-2C1D3B82D0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4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C181E-1E2C-4A46-A629-CECD804489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428900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24ABE-565F-4C8A-B216-F375BC60A6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128908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0098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2980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ffffffffffffffffffff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096C3-DFC4-49F1-8D39-7108F12A60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873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Responsabilita’</a:t>
            </a:r>
            <a:r>
              <a:rPr lang="it-IT" dirty="0"/>
              <a:t>: chi fa cosa. Nei</a:t>
            </a:r>
            <a:r>
              <a:rPr lang="it-IT" baseline="0" dirty="0"/>
              <a:t> progetti i vincoli sono stretti, cioè devono essere rispettati assolutamente. Nelle operazioni è importante rispettare il tempo delle singole operazioni, ma si perde di vista la durata del tutto, in quanto l’azione </a:t>
            </a:r>
            <a:r>
              <a:rPr lang="it-IT" baseline="0"/>
              <a:t>è continuativa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7BF96-A9A2-436F-AFFE-AAA928F6A39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017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ELEMENTI</a:t>
            </a:r>
            <a:r>
              <a:rPr lang="it-IT" baseline="0" dirty="0"/>
              <a:t> </a:t>
            </a:r>
            <a:r>
              <a:rPr lang="it-IT" baseline="0" dirty="0" err="1"/>
              <a:t>DI</a:t>
            </a:r>
            <a:r>
              <a:rPr lang="it-IT" baseline="0" dirty="0"/>
              <a:t> UN PROGETTO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17BF96-A9A2-436F-AFFE-AAA928F6A39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516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096C3-DFC4-49F1-8D39-7108F12A60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07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5737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23723818-FFB5-2BE8-ECD7-9A85E98259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7DB295-8E55-4EEC-ABB1-F917296B4E43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7287248F-97C3-7BFE-B6C6-DE9D875E44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BE36DAFC-942E-7268-938D-EB7C1A90F4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007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9587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5512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1839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jpe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15CEC-D9CA-41FC-BD1A-19BB99B0E20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7424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641FF-4B6E-4A30-BF4A-D6EEB99B6C9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77833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D6B45-DF7F-4CF4-A60B-E2DCA1629AB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56785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8068E-9148-44E9-A967-A75DCCD01B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49886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B0CED-417E-4926-8D7B-D687119637D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47868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58906-2B2E-48C3-8047-8A37C6E0BC2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09883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500FE-08FA-433B-ADEA-9751073E417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00807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503EB-F472-46DF-8046-70979E86F53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33460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0C87D-35CD-4465-A034-7E61A6A66B1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50326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D22CF-C516-4D19-8A87-7D1A56062A0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2930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C891B-F43C-42DD-B923-C76C174BB28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986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34770-1B57-4A7F-AE2D-484FEEA8F2C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33475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5C4AF9-F60A-90D5-CDFC-3EE5F636F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F599267-F830-23CB-9E4C-102050ED8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FCDBAE2-0A76-AD9C-887A-E3ACA0C2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0F1C085-F17E-A434-D848-7ACBBBA2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377047-8103-77CD-8296-25D0C76D6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3708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559333-ED7B-502E-4B8A-BAFF2523C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0C0965-0D5C-2FD1-78E6-7C68A3CD9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D4DE4B-04E0-18FC-8707-D54DA5210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0F5747F-904C-D2AE-015D-0464604B8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82D5B9-8180-9B65-1598-81E40B461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3674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5496BE-4312-14EF-F5AF-E4163474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F161B9D-9936-3C80-6184-3AE997B8E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2863AD-9735-5678-520D-3B915BB87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3E08ED5-ACB0-73AD-4B5A-1E35BFFA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A57F24-34A3-3016-A252-B5BAD41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5615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2C2E3A-9CE2-A85A-2327-A4EBA0859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E29A24-F89C-85E4-5432-1B603B80B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F64E186-3ABC-045A-D267-4D77B8F9E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B747C27-F08C-1F55-0E09-D1AF3AED4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97B51BD-EEFE-0396-329A-97CE278E8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96327C6-D8CD-8060-AD9D-DF0D9FF3B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9027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5D7E21-C1E3-03E9-F3D6-AA1BD319A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B3BA1B9-F209-8A5D-53F9-30FFF77B0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7AC5728-0F8E-86F1-9AF6-8C994E8FC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B504381-5820-4101-56FC-EF844C511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C95C6FA-21E8-68FB-FB1D-2F48DE1DDC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6E40FA3-F98C-D041-B994-560BC2945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F0A3EF8-0E78-DE9D-A5BA-490DFD661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F74E727-553A-B696-82BE-6ACC6EEA8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1240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48ED2D-3BEC-719D-A447-5B05E843E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2DB266C-7F07-308B-3E2F-BB77567C5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EDFD3A6-891F-3597-DECB-B25307B38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0342E3F-7585-32A3-7EF4-31E286D4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2828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3207AB6-F312-FE5E-AC86-AE7880C77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BA5273E-C1F1-B15B-7EE6-961BB5BE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98E4B6F-A3E9-9AA0-2AB8-BCE7CAFF7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7764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39B1ED-37F5-6E1A-BDDA-48AE05723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95742E-4BAC-271E-F17F-0E8ADE225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5606A73-40FF-C704-F174-F118CEC87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88B9263-40C3-720B-A2A9-0DA43D366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8B4AD0F-63DB-89B5-414D-82DB06F70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1EC669F-55BC-8941-2991-8523BCC8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4706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19DD12-7CBD-CD97-4122-A2423836B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69B7EBC-B406-355A-B4CB-C9932AF289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5843BB9-F6C3-962A-92A4-B4E14A543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6AB6C2D-CE49-B15C-A139-29CE54AC2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46D6B7-722E-D3AE-28D5-46EF79B98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97114A6-2564-3DF0-805B-9E048D4A3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010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DAACA0-8DF4-5F3A-A22B-28D4EBEA1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02691BF-1F81-9BBB-AF39-F7E43F00C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58C43E3-576D-EAC4-9B70-B0A8C86FB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08F578-BC20-A08A-9748-18EC4E6D9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05B40F-4DDE-F9AF-8419-F1C79B6E4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947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1D4980F-E9F1-7C46-A455-E248103978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ABC9D9E-2DF9-1F91-8CCB-070F982AE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123238-C5D8-0D41-CCF5-C4A22674F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793D3A0-80A2-8141-CA1B-443017BBF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FE19E8-9B91-E916-E6E2-CC0B9528B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176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6661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579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3070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1539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9443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3727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0865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9458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9444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7967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8515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1363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1792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2010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1335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7418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344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38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0816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3228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3908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0426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5F440-D4C2-4494-92A6-F92C13EBE2EB}" type="datetime1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0048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F2970-524E-4268-8A85-826E814A807A}" type="datetime1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5276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B75F-062C-43F0-962D-4ECBEBD0D9A3}" type="datetime1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9080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B45E-01DD-4B58-9691-C8AF01BC7CAB}" type="datetime1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2560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4835-10FA-49E6-A0B4-433555E086BC}" type="datetime1">
              <a:rPr lang="it-IT" smtClean="0"/>
              <a:t>14/07/25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7875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92BD-A214-4A7E-9C31-7AB4FCB3B27B}" type="datetime1">
              <a:rPr lang="it-IT" smtClean="0"/>
              <a:t>14/07/25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1694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03EAF-D3F7-4F9B-A17A-D3E414D386E5}" type="datetime1">
              <a:rPr lang="it-IT" smtClean="0"/>
              <a:t>14/07/25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8606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0B9E-774C-4FDC-A0C1-4509E7974BFE}" type="datetime1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2983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1952-570F-4D35-B289-6DAE8A908409}" type="datetime1">
              <a:rPr lang="it-IT" smtClean="0"/>
              <a:t>14/07/25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8692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27C97-B7CC-4FA7-B862-9E86A58CFF0C}" type="datetime1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2247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572C-1BA9-4BFB-9C91-A74C177A68EE}" type="datetime1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7796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 userDrawn="1"/>
        </p:nvSpPr>
        <p:spPr bwMode="auto">
          <a:xfrm>
            <a:off x="7496633" y="5949280"/>
            <a:ext cx="1262909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2" charset="-128"/>
            </a:endParaRPr>
          </a:p>
        </p:txBody>
      </p:sp>
      <p:pic>
        <p:nvPicPr>
          <p:cNvPr id="5" name="Picture 7" descr="pezzi light-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8540" y="82190"/>
            <a:ext cx="930565" cy="2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Unicredit Group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428" y="61198"/>
            <a:ext cx="1254877" cy="246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0" descr="fondofba1.jpg"/>
          <p:cNvPicPr>
            <a:picLocks noChangeAspect="1" noChangeArrowheads="1"/>
          </p:cNvPicPr>
          <p:nvPr userDrawn="1"/>
        </p:nvPicPr>
        <p:blipFill>
          <a:blip r:embed="rId4" cstate="print"/>
          <a:stretch>
            <a:fillRect/>
          </a:stretch>
        </p:blipFill>
        <p:spPr bwMode="auto">
          <a:xfrm>
            <a:off x="52114" y="5889798"/>
            <a:ext cx="1373492" cy="620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4623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957D7D0-4EE7-4CA2-AB85-107788046902}" type="datetime1">
              <a:rPr lang="it-IT" altLang="it-IT" smtClean="0"/>
              <a:t>14/07/25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Maurizio Locatelli - Aggiornamento Formatori FNP Cisl Lombardia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96910D1-C53E-470E-A006-4C843B4031B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70843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immagine online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AC6E579-0293-4459-8CB7-DBC7E500DE1E}" type="datetime1">
              <a:rPr lang="it-IT" altLang="it-IT" smtClean="0"/>
              <a:t>14/07/25</a:t>
            </a:fld>
            <a:endParaRPr lang="it-IT" alt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Maurizio Locatelli - Aggiornamento Formatori FNP Cisl Lombardia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858A222-2C3C-4BC7-84FA-BC648716E99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72411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olo, ClipArt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online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54953FE-0FAE-4962-A996-F2443BF98192}" type="datetime1">
              <a:rPr lang="it-IT" altLang="it-IT" smtClean="0"/>
              <a:t>14/07/25</a:t>
            </a:fld>
            <a:endParaRPr lang="it-IT" alt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Maurizio Locatelli - Aggiornamento Formatori FNP Cisl Lombardia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C1E1B7D-F878-4C2D-8189-5D9DB0016F5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50493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8909B30-DA9C-44E6-8C35-689169A01592}" type="datetime1">
              <a:rPr lang="it-IT" altLang="it-IT" smtClean="0"/>
              <a:t>14/07/25</a:t>
            </a:fld>
            <a:endParaRPr lang="it-IT" alt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Maurizio Locatelli - Aggiornamento Formatori FNP Cisl Lombardia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11DFD63-2893-4254-A423-8F53AEA7A20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95033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334901" y="3085765"/>
            <a:ext cx="8474199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35894" y="1020431"/>
            <a:ext cx="8245162" cy="1475013"/>
          </a:xfrm>
          <a:effectLst/>
        </p:spPr>
        <p:txBody>
          <a:bodyPr rtlCol="0" anchor="b">
            <a:normAutofit/>
          </a:bodyPr>
          <a:lstStyle>
            <a:lvl1pPr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35895" y="2495446"/>
            <a:ext cx="8245160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200" cap="all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6A9DFD-D01D-46F2-9F5D-64CD124556CA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57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5894" y="702156"/>
            <a:ext cx="8272212" cy="1188720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5895" y="2340864"/>
            <a:ext cx="8272211" cy="3634486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16C3F1-EAB4-40C7-A804-E4164A432ACC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888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>
            <a:spLocks noChangeAspect="1"/>
          </p:cNvSpPr>
          <p:nvPr/>
        </p:nvSpPr>
        <p:spPr>
          <a:xfrm>
            <a:off x="335863" y="5141975"/>
            <a:ext cx="8468145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5895" y="2393951"/>
            <a:ext cx="8272211" cy="2147467"/>
          </a:xfrm>
        </p:spPr>
        <p:txBody>
          <a:bodyPr rtlCol="0" anchor="b">
            <a:normAutofit/>
          </a:bodyPr>
          <a:lstStyle>
            <a:lvl1pPr algn="l">
              <a:defRPr sz="27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35895" y="4541417"/>
            <a:ext cx="8272211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350" cap="all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93AB179-A7B4-4F53-8FBC-DA521D7752CD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057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5895" y="729658"/>
            <a:ext cx="8272212" cy="988332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35895" y="2228004"/>
            <a:ext cx="3896075" cy="3633047"/>
          </a:xfrm>
        </p:spPr>
        <p:txBody>
          <a:bodyPr rtlCol="0">
            <a:norm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812030" y="2228004"/>
            <a:ext cx="389607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C475E4-8A13-4296-8284-4EFC212D9D0C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808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435895" y="729658"/>
            <a:ext cx="8272212" cy="988332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35894" y="2250891"/>
            <a:ext cx="3896077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35895" y="2926053"/>
            <a:ext cx="3896075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812029" y="2250893"/>
            <a:ext cx="3896078" cy="553373"/>
          </a:xfrm>
        </p:spPr>
        <p:txBody>
          <a:bodyPr rtlCol="0" anchor="ctr">
            <a:no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812028" y="2926053"/>
            <a:ext cx="3896078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DAC308-8BE6-45DD-8B68-B04D02410B09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261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431921" y="729658"/>
            <a:ext cx="8272212" cy="988332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254269-30BB-4415-A3F6-02D389D24D09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435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ACBBB0-50A8-412C-AC83-6C1A96035CC9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64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>
            <a:spLocks noChangeAspect="1"/>
          </p:cNvSpPr>
          <p:nvPr/>
        </p:nvSpPr>
        <p:spPr>
          <a:xfrm>
            <a:off x="335863" y="601201"/>
            <a:ext cx="2762042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5893" y="933451"/>
            <a:ext cx="2273889" cy="1722419"/>
          </a:xfrm>
        </p:spPr>
        <p:txBody>
          <a:bodyPr rtlCol="0" anchor="b">
            <a:normAutofit/>
          </a:bodyPr>
          <a:lstStyle>
            <a:lvl1pPr algn="l">
              <a:defRPr sz="18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75697" y="1179829"/>
            <a:ext cx="4988243" cy="4658216"/>
          </a:xfrm>
        </p:spPr>
        <p:txBody>
          <a:bodyPr rtlCol="0" anchor="ctr">
            <a:normAutofit/>
          </a:bodyPr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 sz="135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50">
                <a:solidFill>
                  <a:schemeClr val="tx2"/>
                </a:solidFill>
              </a:defRPr>
            </a:lvl5pPr>
            <a:lvl6pPr>
              <a:defRPr sz="1050">
                <a:solidFill>
                  <a:schemeClr val="tx2"/>
                </a:solidFill>
              </a:defRPr>
            </a:lvl6pPr>
            <a:lvl7pPr>
              <a:defRPr sz="1050">
                <a:solidFill>
                  <a:schemeClr val="tx2"/>
                </a:solidFill>
              </a:defRPr>
            </a:lvl7pPr>
            <a:lvl8pPr>
              <a:defRPr sz="1050">
                <a:solidFill>
                  <a:schemeClr val="tx2"/>
                </a:solidFill>
              </a:defRPr>
            </a:lvl8pPr>
            <a:lvl9pPr>
              <a:defRPr sz="105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75893" y="2836654"/>
            <a:ext cx="2273889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200">
                <a:solidFill>
                  <a:srgbClr val="FFFFFF"/>
                </a:solidFill>
              </a:defRPr>
            </a:lvl1pPr>
            <a:lvl2pPr marL="342900" indent="0">
              <a:buNone/>
              <a:defRPr sz="825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04464" y="6456917"/>
            <a:ext cx="2133599" cy="365125"/>
          </a:xfrm>
        </p:spPr>
        <p:txBody>
          <a:bodyPr rtlCol="0"/>
          <a:lstStyle/>
          <a:p>
            <a:pPr rtl="0"/>
            <a:fld id="{44D8AF99-1FFE-484F-999D-5C9E0DFBE297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894" y="6452591"/>
            <a:ext cx="5187908" cy="365125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8725" y="6456917"/>
            <a:ext cx="789383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50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5895" y="4693389"/>
            <a:ext cx="8272212" cy="566738"/>
          </a:xfrm>
        </p:spPr>
        <p:txBody>
          <a:bodyPr rtlCol="0" anchor="b">
            <a:normAutofit/>
          </a:bodyPr>
          <a:lstStyle>
            <a:lvl1pPr algn="l"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335863" y="641351"/>
            <a:ext cx="8468144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rtl="0"/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35894" y="5260127"/>
            <a:ext cx="8272213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CB91F3-7F1A-4CB0-9F29-9C199284DBA2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901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435894" y="702156"/>
            <a:ext cx="8272212" cy="1013800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985F1D-99DE-4FE8-9093-377AC3915E25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678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spect="1"/>
          </p:cNvSpPr>
          <p:nvPr/>
        </p:nvSpPr>
        <p:spPr>
          <a:xfrm>
            <a:off x="6043613" y="599725"/>
            <a:ext cx="2765487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153150" y="863600"/>
            <a:ext cx="234315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81193" y="863600"/>
            <a:ext cx="5371219" cy="4807326"/>
          </a:xfrm>
        </p:spPr>
        <p:txBody>
          <a:bodyPr vert="eaVert" rtlCol="0" anchor="t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egnaposto data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24D16E-427E-461B-B316-99E3B1E340F1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715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4FD5CB14-DE79-0949-7F18-9E406A84C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41E5570F-A8CE-405E-E6A8-8B78817FD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48038CDA-CDFF-1CA0-165E-794B0CAE0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67977-BCCF-4C57-9BCC-6F347AF4667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83137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ED9DAA3-8EC5-4E8A-85ED-97EC6E6957E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D8109C8-230F-286F-133A-4602092DD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33F2B47-2031-3214-DDC4-BF5684092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795AA8-4969-31D2-9E9B-8080443618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633FE1-4865-5543-838E-C3405B2E1615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24A2FF-81ED-CD41-6ED6-2F14ABA0A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8BFE92-7752-5FB8-ADB8-2FE311217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F4BB90-CE0A-D942-B4B2-D0D046398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098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2C905-E59D-46FA-AE65-2A7269A4D712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B0579-27C5-4779-8A71-93C70C167C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34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8D4FB-B369-4D54-B3D5-ED58E232F213}" type="datetimeFigureOut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27CB1-D7B9-4DAF-8729-2A03476505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709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B097A-5A37-46EF-A422-35ABC780589F}" type="datetime1">
              <a:rPr lang="it-IT" smtClean="0"/>
              <a:t>14/07/25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Maurizio Locatelli - Aggiornamento Formatori FNP Cisl Lombardia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E7C22-6108-48EA-8BE5-D08B2E1AF4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4731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hf sldNum="0"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35894" y="705124"/>
            <a:ext cx="8272212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35894" y="2336003"/>
            <a:ext cx="8272212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it"/>
              <a:t>Fare clic per modificare gli stili del testo dello schema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5704464" y="6423915"/>
            <a:ext cx="2133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AA6CE81-F21E-4C48-B40D-AB03A3BE863B}" type="datetime1">
              <a:rPr lang="it-IT" smtClean="0"/>
              <a:t>14/07/25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35894" y="6423915"/>
            <a:ext cx="5187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918725" y="6423915"/>
            <a:ext cx="7893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9" name="Rettangolo 8"/>
          <p:cNvSpPr/>
          <p:nvPr/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ttangolo 9"/>
          <p:cNvSpPr/>
          <p:nvPr/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669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hf sldNum="0" hdr="0" ftr="0"/>
  <p:txStyles>
    <p:titleStyle>
      <a:lvl1pPr algn="l" defTabSz="342900" rtl="0" eaLnBrk="1" latinLnBrk="0" hangingPunct="1">
        <a:lnSpc>
          <a:spcPct val="100000"/>
        </a:lnSpc>
        <a:spcBef>
          <a:spcPct val="0"/>
        </a:spcBef>
        <a:buNone/>
        <a:defRPr sz="21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9500" indent="-229500" algn="l" defTabSz="342900" rtl="0" eaLnBrk="1" latinLnBrk="0" hangingPunct="1">
        <a:lnSpc>
          <a:spcPct val="110000"/>
        </a:lnSpc>
        <a:spcBef>
          <a:spcPct val="20000"/>
        </a:spcBef>
        <a:spcAft>
          <a:spcPts val="45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7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72500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75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97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31500" indent="-175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82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1500" indent="-175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82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25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6pPr>
      <a:lvl7pPr marL="1650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7pPr>
      <a:lvl8pPr marL="1875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8pPr>
      <a:lvl9pPr marL="2100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coggle.it/diagram/ZCrbSQAjwnrfUKMo/t/privacy-e-lavoro" TargetMode="Externa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2"/>
          <a:stretch/>
        </p:blipFill>
        <p:spPr>
          <a:xfrm>
            <a:off x="0" y="1007312"/>
            <a:ext cx="6768752" cy="484337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>
          <a:xfrm flipH="1">
            <a:off x="2113383" y="906236"/>
            <a:ext cx="7030615" cy="51435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1"/>
          <p:cNvSpPr txBox="1">
            <a:spLocks noGrp="1"/>
          </p:cNvSpPr>
          <p:nvPr>
            <p:ph type="ctrTitle"/>
          </p:nvPr>
        </p:nvSpPr>
        <p:spPr>
          <a:xfrm>
            <a:off x="5886450" y="1699022"/>
            <a:ext cx="3017520" cy="2403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</a:pPr>
            <a:r>
              <a:rPr lang="it-IT" sz="3075" b="1" dirty="0"/>
              <a:t>Corso Nuovi Dirigenti CISL</a:t>
            </a:r>
            <a:endParaRPr sz="3075" dirty="0"/>
          </a:p>
        </p:txBody>
      </p:sp>
      <p:sp>
        <p:nvSpPr>
          <p:cNvPr id="107" name="Google Shape;107;p1"/>
          <p:cNvSpPr txBox="1">
            <a:spLocks noGrp="1"/>
          </p:cNvSpPr>
          <p:nvPr>
            <p:ph type="subTitle" idx="1"/>
          </p:nvPr>
        </p:nvSpPr>
        <p:spPr>
          <a:xfrm>
            <a:off x="5893363" y="4241624"/>
            <a:ext cx="3019806" cy="16600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it-IT" dirty="0"/>
              <a:t>Organizzazione sindacale e responsabilità nel ruolo dirigente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lang="it-IT" dirty="0"/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lang="it-IT" sz="2100" i="1" dirty="0"/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it-IT" sz="2100" i="1" dirty="0"/>
              <a:t>Luigi Lama</a:t>
            </a:r>
            <a:endParaRPr sz="2100" i="1" dirty="0"/>
          </a:p>
        </p:txBody>
      </p:sp>
      <p:sp>
        <p:nvSpPr>
          <p:cNvPr id="109" name="Google Shape;109;p1"/>
          <p:cNvSpPr/>
          <p:nvPr/>
        </p:nvSpPr>
        <p:spPr>
          <a:xfrm>
            <a:off x="5888736" y="3789040"/>
            <a:ext cx="3017520" cy="13716"/>
          </a:xfrm>
          <a:prstGeom prst="rect">
            <a:avLst/>
          </a:prstGeom>
          <a:solidFill>
            <a:srgbClr val="C8C8C8"/>
          </a:solidFill>
          <a:ln w="9525" cap="flat" cmpd="sng">
            <a:solidFill>
              <a:srgbClr val="C8C8C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921" y="1073272"/>
            <a:ext cx="2792292" cy="97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71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dirty="0"/>
              <a:t>ORGANIZZAZIONE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746648" cy="4525963"/>
          </a:xfrm>
        </p:spPr>
        <p:txBody>
          <a:bodyPr/>
          <a:lstStyle/>
          <a:p>
            <a:pPr marL="0" indent="0">
              <a:buNone/>
            </a:pPr>
            <a:endParaRPr lang="it-IT" altLang="en-US" dirty="0"/>
          </a:p>
          <a:p>
            <a:pPr marL="0" indent="0">
              <a:buNone/>
            </a:pPr>
            <a:endParaRPr lang="it-IT" altLang="en-US" dirty="0"/>
          </a:p>
          <a:p>
            <a:pPr marL="0" indent="0">
              <a:buNone/>
            </a:pPr>
            <a:r>
              <a:rPr lang="it-IT" altLang="en-US" dirty="0"/>
              <a:t>QUATTRO</a:t>
            </a:r>
          </a:p>
          <a:p>
            <a:pPr marL="0" indent="0">
              <a:buNone/>
            </a:pPr>
            <a:r>
              <a:rPr lang="it-IT" altLang="en-US" dirty="0"/>
              <a:t>SIGNIFICATI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203848" y="1600200"/>
            <a:ext cx="5832648" cy="478112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altLang="en-US" b="1" dirty="0">
                <a:solidFill>
                  <a:srgbClr val="009900"/>
                </a:solidFill>
              </a:rPr>
              <a:t>Attività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altLang="en-US" sz="2800" dirty="0"/>
              <a:t>agire ordinato in funzione di un fine</a:t>
            </a:r>
          </a:p>
          <a:p>
            <a:pPr eaLnBrk="1" hangingPunct="1">
              <a:lnSpc>
                <a:spcPct val="90000"/>
              </a:lnSpc>
            </a:pPr>
            <a:r>
              <a:rPr lang="it-IT" altLang="en-US" b="1" dirty="0">
                <a:solidFill>
                  <a:srgbClr val="009900"/>
                </a:solidFill>
              </a:rPr>
              <a:t>Risultato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altLang="en-US" sz="2800" dirty="0"/>
              <a:t>dell’ordinare i componenti</a:t>
            </a:r>
          </a:p>
          <a:p>
            <a:pPr eaLnBrk="1" hangingPunct="1">
              <a:lnSpc>
                <a:spcPct val="90000"/>
              </a:lnSpc>
            </a:pPr>
            <a:r>
              <a:rPr lang="it-IT" altLang="en-US" b="1" dirty="0">
                <a:solidFill>
                  <a:srgbClr val="009900"/>
                </a:solidFill>
              </a:rPr>
              <a:t>Struttura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altLang="en-US" sz="2800" dirty="0"/>
              <a:t>insieme di elementi e loro rapporti</a:t>
            </a:r>
          </a:p>
          <a:p>
            <a:pPr eaLnBrk="1" hangingPunct="1">
              <a:lnSpc>
                <a:spcPct val="90000"/>
              </a:lnSpc>
            </a:pPr>
            <a:r>
              <a:rPr lang="it-IT" altLang="en-US" b="1" dirty="0">
                <a:solidFill>
                  <a:srgbClr val="009900"/>
                </a:solidFill>
              </a:rPr>
              <a:t>Sistema sociale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altLang="en-US" sz="2800" dirty="0"/>
              <a:t>elementi coesi, modi di operare formalizzati per raggiungere fini determinati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9737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426170"/>
          </a:xfrm>
        </p:spPr>
        <p:txBody>
          <a:bodyPr/>
          <a:lstStyle/>
          <a:p>
            <a:pPr eaLnBrk="1" hangingPunct="1"/>
            <a:r>
              <a:rPr lang="it-IT" altLang="en-US" dirty="0"/>
              <a:t>il SINDACATO è una ORGANIZZAZIONE SOCIALE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916833"/>
            <a:ext cx="8229600" cy="439248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it-IT" altLang="en-US" sz="3600" dirty="0">
                <a:solidFill>
                  <a:srgbClr val="009900"/>
                </a:solidFill>
              </a:rPr>
              <a:t>insieme di </a:t>
            </a:r>
            <a:r>
              <a:rPr lang="it-IT" altLang="en-US" sz="3600" b="1" dirty="0">
                <a:solidFill>
                  <a:srgbClr val="009900"/>
                </a:solidFill>
              </a:rPr>
              <a:t>persone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it-IT" altLang="en-US" sz="3600" b="1" dirty="0">
                <a:solidFill>
                  <a:srgbClr val="009900"/>
                </a:solidFill>
              </a:rPr>
              <a:t> e risorse</a:t>
            </a:r>
            <a:endParaRPr lang="it-IT" altLang="en-US" sz="3600" dirty="0">
              <a:solidFill>
                <a:srgbClr val="0099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it-IT" altLang="en-US" sz="3600" dirty="0">
                <a:solidFill>
                  <a:srgbClr val="009900"/>
                </a:solidFill>
              </a:rPr>
              <a:t>con</a:t>
            </a:r>
            <a:endParaRPr lang="it-IT" altLang="en-US" sz="3600" b="1" dirty="0">
              <a:solidFill>
                <a:srgbClr val="0099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it-IT" altLang="en-US" sz="3600" b="1" dirty="0">
                <a:solidFill>
                  <a:srgbClr val="009900"/>
                </a:solidFill>
              </a:rPr>
              <a:t>relazioni definite</a:t>
            </a:r>
            <a:endParaRPr lang="it-IT" altLang="en-US" sz="3600" dirty="0">
              <a:solidFill>
                <a:srgbClr val="0099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it-IT" altLang="en-US" sz="3600" dirty="0">
                <a:solidFill>
                  <a:srgbClr val="FF0000"/>
                </a:solidFill>
              </a:rPr>
              <a:t>in funzione di un</a:t>
            </a:r>
            <a:endParaRPr lang="it-IT" altLang="en-US" sz="3600" b="1" dirty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it-IT" altLang="en-US" sz="3600" b="1" dirty="0">
                <a:solidFill>
                  <a:srgbClr val="009900"/>
                </a:solidFill>
              </a:rPr>
              <a:t>obiettivo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it-IT" altLang="en-US" sz="2800" b="1" dirty="0">
              <a:solidFill>
                <a:srgbClr val="0099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GB" altLang="en-US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900" dirty="0" err="1"/>
              <a:t>fonte</a:t>
            </a:r>
            <a:r>
              <a:rPr lang="en-GB" altLang="en-US" sz="900" dirty="0"/>
              <a:t>: BLAU P.M., SCOTT R.W. (1961), </a:t>
            </a:r>
            <a:r>
              <a:rPr lang="en-GB" altLang="en-US" sz="900" i="1" dirty="0"/>
              <a:t>Formal Organizations,</a:t>
            </a:r>
            <a:r>
              <a:rPr lang="en-GB" altLang="en-US" sz="900" dirty="0"/>
              <a:t> Chandler, San Francisco; </a:t>
            </a:r>
            <a:r>
              <a:rPr lang="en-GB" altLang="en-US" sz="900" dirty="0" err="1"/>
              <a:t>trad</a:t>
            </a:r>
            <a:r>
              <a:rPr lang="en-GB" altLang="en-US" sz="900" dirty="0"/>
              <a:t>. it. </a:t>
            </a:r>
            <a:r>
              <a:rPr lang="it-IT" altLang="en-US" sz="900" i="1" dirty="0"/>
              <a:t>Le organizzazioni formali</a:t>
            </a:r>
            <a:r>
              <a:rPr lang="it-IT" altLang="en-US" sz="900" dirty="0"/>
              <a:t>, Angeli, Milano 1971.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it-IT" altLang="en-US" sz="4000"/>
              <a:t>S</a:t>
            </a:r>
            <a:r>
              <a:rPr lang="en-US" altLang="en-US" sz="4000"/>
              <a:t>INDACATO </a:t>
            </a:r>
            <a:r>
              <a:rPr lang="it-IT" altLang="en-US" sz="4000"/>
              <a:t>ORGANIZZAZIONE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52736"/>
            <a:ext cx="8229600" cy="5616624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it-IT" altLang="en-US" b="1" dirty="0">
              <a:solidFill>
                <a:schemeClr val="accent2"/>
              </a:solidFill>
            </a:endParaRPr>
          </a:p>
          <a:p>
            <a:pPr algn="ctr" eaLnBrk="1" hangingPunct="1">
              <a:buFontTx/>
              <a:buNone/>
            </a:pPr>
            <a:endParaRPr lang="it-IT" altLang="en-US" b="1" dirty="0">
              <a:solidFill>
                <a:schemeClr val="accent2"/>
              </a:solidFill>
            </a:endParaRPr>
          </a:p>
          <a:p>
            <a:pPr algn="ctr" eaLnBrk="1" hangingPunct="1">
              <a:buFontTx/>
              <a:buNone/>
            </a:pPr>
            <a:endParaRPr lang="it-IT" altLang="en-US" b="1" dirty="0">
              <a:solidFill>
                <a:schemeClr val="accent2"/>
              </a:solidFill>
            </a:endParaRPr>
          </a:p>
          <a:p>
            <a:pPr algn="ctr" eaLnBrk="1" hangingPunct="1">
              <a:buFontTx/>
              <a:buNone/>
            </a:pPr>
            <a:r>
              <a:rPr lang="it-IT" altLang="en-US" sz="8000" b="1" dirty="0">
                <a:solidFill>
                  <a:schemeClr val="accent2"/>
                </a:solidFill>
              </a:rPr>
              <a:t>?</a:t>
            </a:r>
            <a:endParaRPr lang="en-US" altLang="en-US" sz="8000" dirty="0">
              <a:solidFill>
                <a:schemeClr val="accent2"/>
              </a:solidFill>
            </a:endParaRPr>
          </a:p>
          <a:p>
            <a:pPr algn="ctr" eaLnBrk="1" hangingPunct="1">
              <a:buFontTx/>
              <a:buNone/>
            </a:pPr>
            <a:r>
              <a:rPr lang="it-IT" altLang="en-US" sz="4400" b="1" dirty="0">
                <a:solidFill>
                  <a:srgbClr val="FF0000"/>
                </a:solidFill>
              </a:rPr>
              <a:t>può                              </a:t>
            </a:r>
            <a:r>
              <a:rPr lang="it-IT" altLang="en-US" sz="4400" b="1" dirty="0">
                <a:solidFill>
                  <a:srgbClr val="009900"/>
                </a:solidFill>
              </a:rPr>
              <a:t>non può </a:t>
            </a:r>
            <a:endParaRPr lang="it-IT" altLang="en-US" sz="4400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it-IT" altLang="en-US" sz="4400" b="1" dirty="0">
                <a:solidFill>
                  <a:srgbClr val="FF0000"/>
                </a:solidFill>
              </a:rPr>
              <a:t>e deve</a:t>
            </a:r>
            <a:r>
              <a:rPr lang="it-IT" altLang="en-US" sz="4400" b="1" dirty="0"/>
              <a:t>                     </a:t>
            </a:r>
            <a:r>
              <a:rPr lang="it-IT" altLang="en-US" sz="4400" b="1" dirty="0">
                <a:solidFill>
                  <a:srgbClr val="009900"/>
                </a:solidFill>
              </a:rPr>
              <a:t>e non deve</a:t>
            </a:r>
            <a:r>
              <a:rPr lang="it-IT" altLang="en-US" sz="4400" dirty="0"/>
              <a:t> </a:t>
            </a:r>
          </a:p>
          <a:p>
            <a:pPr algn="ctr" eaLnBrk="1" hangingPunct="1">
              <a:buFontTx/>
              <a:buNone/>
            </a:pPr>
            <a:r>
              <a:rPr lang="it-IT" altLang="en-US" sz="4400" dirty="0"/>
              <a:t>funzionare come una azienda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68759"/>
            <a:ext cx="3512394" cy="2062835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68759"/>
            <a:ext cx="3552101" cy="2062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4624"/>
            <a:ext cx="8229600" cy="2304256"/>
          </a:xfrm>
        </p:spPr>
        <p:txBody>
          <a:bodyPr/>
          <a:lstStyle/>
          <a:p>
            <a:pPr eaLnBrk="1" hangingPunct="1"/>
            <a:r>
              <a:rPr lang="it-IT" altLang="en-US" b="1" dirty="0">
                <a:solidFill>
                  <a:schemeClr val="accent2"/>
                </a:solidFill>
              </a:rPr>
              <a:t>EFFICIENZA</a:t>
            </a:r>
            <a:br>
              <a:rPr lang="it-IT" altLang="en-US" b="1" dirty="0">
                <a:solidFill>
                  <a:schemeClr val="accent2"/>
                </a:solidFill>
              </a:rPr>
            </a:br>
            <a:r>
              <a:rPr lang="it-IT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br>
              <a:rPr lang="it-IT" altLang="en-US" b="1" dirty="0">
                <a:solidFill>
                  <a:schemeClr val="accent2"/>
                </a:solidFill>
              </a:rPr>
            </a:br>
            <a:r>
              <a:rPr lang="it-IT" altLang="en-US" dirty="0"/>
              <a:t>ORGANIZZAZIONE 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it-IT" altLang="en-US" sz="1400" b="1" dirty="0">
              <a:solidFill>
                <a:schemeClr val="accent2"/>
              </a:solidFill>
            </a:endParaRPr>
          </a:p>
          <a:p>
            <a:pPr algn="ctr" eaLnBrk="1" hangingPunct="1">
              <a:buFontTx/>
              <a:buNone/>
            </a:pPr>
            <a:r>
              <a:rPr lang="it-IT" altLang="en-US" sz="2800" dirty="0">
                <a:solidFill>
                  <a:schemeClr val="accent2"/>
                </a:solidFill>
              </a:rPr>
              <a:t>RAGGIUNGERE IL </a:t>
            </a:r>
            <a:r>
              <a:rPr lang="it-IT" altLang="en-US" sz="2800" b="1" dirty="0">
                <a:solidFill>
                  <a:schemeClr val="accent2"/>
                </a:solidFill>
              </a:rPr>
              <a:t>MASSIMO RISULTATO</a:t>
            </a:r>
            <a:endParaRPr lang="en-US" altLang="en-US" sz="2800" b="1" dirty="0">
              <a:solidFill>
                <a:schemeClr val="accent2"/>
              </a:solidFill>
            </a:endParaRPr>
          </a:p>
          <a:p>
            <a:pPr algn="ctr" eaLnBrk="1" hangingPunct="1">
              <a:buFontTx/>
              <a:buNone/>
            </a:pPr>
            <a:r>
              <a:rPr lang="it-IT" altLang="en-US" sz="2800" dirty="0">
                <a:solidFill>
                  <a:schemeClr val="accent2"/>
                </a:solidFill>
              </a:rPr>
              <a:t>CON IL </a:t>
            </a:r>
            <a:r>
              <a:rPr lang="it-IT" altLang="en-US" sz="2800" b="1" dirty="0">
                <a:solidFill>
                  <a:schemeClr val="accent2"/>
                </a:solidFill>
              </a:rPr>
              <a:t>MINIMO DI RISORSE</a:t>
            </a:r>
          </a:p>
          <a:p>
            <a:pPr algn="ctr" eaLnBrk="1" hangingPunct="1">
              <a:buFontTx/>
              <a:buNone/>
            </a:pPr>
            <a:endParaRPr lang="it-IT" altLang="en-US" sz="2800" dirty="0">
              <a:solidFill>
                <a:schemeClr val="accent2"/>
              </a:solidFill>
            </a:endParaRPr>
          </a:p>
          <a:p>
            <a:pPr algn="ctr" eaLnBrk="1" hangingPunct="1">
              <a:buFontTx/>
              <a:buNone/>
            </a:pPr>
            <a:r>
              <a:rPr lang="it-IT" altLang="en-US" sz="2800" b="1" dirty="0">
                <a:solidFill>
                  <a:srgbClr val="00B050"/>
                </a:solidFill>
              </a:rPr>
              <a:t>È CONDIZIONE VITALE</a:t>
            </a:r>
          </a:p>
          <a:p>
            <a:pPr algn="ctr" eaLnBrk="1" hangingPunct="1">
              <a:buFontTx/>
              <a:buNone/>
            </a:pPr>
            <a:r>
              <a:rPr lang="it-IT" altLang="en-US" sz="2800" b="1" dirty="0">
                <a:solidFill>
                  <a:srgbClr val="00B050"/>
                </a:solidFill>
              </a:rPr>
              <a:t> PER OGNI ORGANIZZAZIONE </a:t>
            </a:r>
          </a:p>
          <a:p>
            <a:pPr algn="ctr" eaLnBrk="1" hangingPunct="1">
              <a:buFontTx/>
              <a:buNone/>
            </a:pPr>
            <a:r>
              <a:rPr lang="it-IT" altLang="en-US" sz="2800" b="1" dirty="0">
                <a:solidFill>
                  <a:srgbClr val="00B050"/>
                </a:solidFill>
              </a:rPr>
              <a:t>CHE NON DISPONGA DI RISORSE ILLIMITATE</a:t>
            </a:r>
            <a:r>
              <a:rPr lang="it-IT" altLang="en-US" sz="3600" b="1" dirty="0"/>
              <a:t> </a:t>
            </a:r>
            <a:endParaRPr lang="it-IT" alt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it-IT" altLang="en-US" sz="4000"/>
              <a:t>S</a:t>
            </a:r>
            <a:r>
              <a:rPr lang="en-US" altLang="en-US" sz="4000"/>
              <a:t>INDACATO </a:t>
            </a:r>
            <a:r>
              <a:rPr lang="it-IT" altLang="en-US" sz="4000"/>
              <a:t>ORGANIZZAZIONE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8550" y="1628800"/>
            <a:ext cx="8394951" cy="4766764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it-IT" altLang="en-US" sz="3600" b="1" dirty="0"/>
          </a:p>
          <a:p>
            <a:pPr algn="ctr" eaLnBrk="1" hangingPunct="1">
              <a:buFontTx/>
              <a:buNone/>
            </a:pPr>
            <a:endParaRPr lang="it-IT" altLang="en-US" sz="3600" b="1" dirty="0"/>
          </a:p>
          <a:p>
            <a:pPr algn="ctr" eaLnBrk="1" hangingPunct="1">
              <a:buFontTx/>
              <a:buNone/>
            </a:pPr>
            <a:endParaRPr lang="it-IT" altLang="en-US" sz="3600" b="1" dirty="0"/>
          </a:p>
          <a:p>
            <a:pPr algn="ctr" eaLnBrk="1" hangingPunct="1">
              <a:buFontTx/>
              <a:buNone/>
            </a:pPr>
            <a:r>
              <a:rPr lang="it-IT" altLang="en-US" sz="3600" b="1" dirty="0"/>
              <a:t>il sindacato deve </a:t>
            </a:r>
          </a:p>
          <a:p>
            <a:pPr algn="ctr" eaLnBrk="1" hangingPunct="1">
              <a:buFontTx/>
              <a:buNone/>
            </a:pPr>
            <a:r>
              <a:rPr lang="it-IT" altLang="en-US" sz="3600" b="1" dirty="0"/>
              <a:t>cercare un equilibrio</a:t>
            </a:r>
          </a:p>
          <a:p>
            <a:pPr algn="ctr" eaLnBrk="1" hangingPunct="1">
              <a:buFontTx/>
              <a:buNone/>
            </a:pPr>
            <a:endParaRPr lang="it-IT" altLang="en-US" sz="1200" b="1" dirty="0"/>
          </a:p>
          <a:p>
            <a:pPr algn="ctr" eaLnBrk="1" hangingPunct="1">
              <a:buFontTx/>
              <a:buNone/>
            </a:pPr>
            <a:r>
              <a:rPr lang="it-IT" altLang="en-US" sz="3600" b="1" dirty="0">
                <a:solidFill>
                  <a:srgbClr val="FF0000"/>
                </a:solidFill>
              </a:rPr>
              <a:t>EFFICIENZA</a:t>
            </a:r>
            <a:r>
              <a:rPr lang="it-IT" altLang="en-US" sz="3600" b="1" dirty="0"/>
              <a:t>      </a:t>
            </a:r>
            <a:r>
              <a:rPr lang="en-US" altLang="en-US" sz="3600" b="1" dirty="0"/>
              <a:t> </a:t>
            </a:r>
            <a:r>
              <a:rPr lang="it-IT" altLang="en-US" sz="3600" b="1" dirty="0">
                <a:solidFill>
                  <a:srgbClr val="009900"/>
                </a:solidFill>
              </a:rPr>
              <a:t>RAPPRESENTANZA</a:t>
            </a:r>
            <a:endParaRPr lang="en-US" altLang="en-US" sz="3600" b="1" dirty="0">
              <a:solidFill>
                <a:srgbClr val="00990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3600" b="1" dirty="0" err="1">
                <a:solidFill>
                  <a:srgbClr val="FF0000"/>
                </a:solidFill>
              </a:rPr>
              <a:t>nell’uso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</a:rPr>
              <a:t>delle</a:t>
            </a:r>
            <a:r>
              <a:rPr lang="en-US" altLang="en-US" sz="3600" b="1" dirty="0">
                <a:solidFill>
                  <a:srgbClr val="FF0000"/>
                </a:solidFill>
              </a:rPr>
              <a:t> </a:t>
            </a:r>
            <a:r>
              <a:rPr lang="en-US" altLang="en-US" sz="3600" b="1" dirty="0" err="1">
                <a:solidFill>
                  <a:srgbClr val="FF0000"/>
                </a:solidFill>
              </a:rPr>
              <a:t>risorse</a:t>
            </a:r>
            <a:r>
              <a:rPr lang="en-US" altLang="en-US" sz="3600" b="1" dirty="0">
                <a:solidFill>
                  <a:srgbClr val="009900"/>
                </a:solidFill>
              </a:rPr>
              <a:t>      </a:t>
            </a:r>
            <a:r>
              <a:rPr lang="en-US" altLang="en-US" sz="3600" b="1" dirty="0" err="1">
                <a:solidFill>
                  <a:srgbClr val="009900"/>
                </a:solidFill>
              </a:rPr>
              <a:t>democratica</a:t>
            </a:r>
            <a:endParaRPr lang="it-IT" altLang="en-US" sz="3600" dirty="0"/>
          </a:p>
        </p:txBody>
      </p:sp>
      <p:pic>
        <p:nvPicPr>
          <p:cNvPr id="1032" name="Picture 8" descr="bilancia-portoghese-arteramefer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344816" cy="228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it-IT" altLang="en-US" sz="4000"/>
              <a:t>S</a:t>
            </a:r>
            <a:r>
              <a:rPr lang="en-US" altLang="en-US" sz="4000"/>
              <a:t>INDACATO </a:t>
            </a:r>
            <a:r>
              <a:rPr lang="it-IT" altLang="en-US" sz="4000"/>
              <a:t>ORGANIZZAZIONE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it-IT" altLang="en-US" sz="2800" b="1" dirty="0">
                <a:solidFill>
                  <a:srgbClr val="FF0000"/>
                </a:solidFill>
              </a:rPr>
              <a:t>EFFICIENZA NELL’USO DELLE RISORSE PER</a:t>
            </a:r>
            <a:endParaRPr lang="it-IT" altLang="en-US" sz="2800" dirty="0"/>
          </a:p>
          <a:p>
            <a:pPr eaLnBrk="1" hangingPunct="1"/>
            <a:r>
              <a:rPr lang="it-IT" altLang="en-US" sz="2800" b="1" dirty="0">
                <a:solidFill>
                  <a:srgbClr val="008000"/>
                </a:solidFill>
              </a:rPr>
              <a:t>Pagare fornitori</a:t>
            </a:r>
          </a:p>
          <a:p>
            <a:pPr eaLnBrk="1" hangingPunct="1"/>
            <a:r>
              <a:rPr lang="it-IT" altLang="en-US" sz="2800" b="1" dirty="0">
                <a:solidFill>
                  <a:srgbClr val="008000"/>
                </a:solidFill>
              </a:rPr>
              <a:t>Retribuire dipendenti </a:t>
            </a:r>
          </a:p>
          <a:p>
            <a:pPr eaLnBrk="1" hangingPunct="1"/>
            <a:r>
              <a:rPr lang="it-IT" altLang="en-US" sz="2800" b="1" dirty="0">
                <a:solidFill>
                  <a:srgbClr val="008000"/>
                </a:solidFill>
              </a:rPr>
              <a:t>Restituire prestiti</a:t>
            </a:r>
          </a:p>
          <a:p>
            <a:pPr eaLnBrk="1" hangingPunct="1"/>
            <a:r>
              <a:rPr lang="it-IT" altLang="en-US" sz="2800" b="1" dirty="0">
                <a:solidFill>
                  <a:srgbClr val="008000"/>
                </a:solidFill>
              </a:rPr>
              <a:t>Fronteggiare oneri imprevisti</a:t>
            </a:r>
          </a:p>
          <a:p>
            <a:pPr eaLnBrk="1" hangingPunct="1"/>
            <a:endParaRPr lang="it-IT" altLang="en-US" sz="1200" dirty="0">
              <a:solidFill>
                <a:srgbClr val="008000"/>
              </a:solidFill>
            </a:endParaRPr>
          </a:p>
          <a:p>
            <a:pPr eaLnBrk="1" hangingPunct="1"/>
            <a:r>
              <a:rPr lang="it-IT" altLang="en-US" sz="2800" b="1" dirty="0">
                <a:solidFill>
                  <a:srgbClr val="008000"/>
                </a:solidFill>
              </a:rPr>
              <a:t>Crescere volume attività e rappresentanza</a:t>
            </a:r>
          </a:p>
          <a:p>
            <a:pPr eaLnBrk="1" hangingPunct="1"/>
            <a:endParaRPr lang="it-IT" altLang="en-US" b="1" dirty="0">
              <a:solidFill>
                <a:srgbClr val="008000"/>
              </a:solidFill>
            </a:endParaRPr>
          </a:p>
          <a:p>
            <a:pPr eaLnBrk="1" hangingPunct="1">
              <a:buFontTx/>
              <a:buNone/>
            </a:pPr>
            <a:r>
              <a:rPr lang="it-IT" altLang="en-US" b="1" dirty="0">
                <a:solidFill>
                  <a:srgbClr val="008000"/>
                </a:solidFill>
              </a:rPr>
              <a:t>senza intaccare il patrimonio esistente</a:t>
            </a:r>
            <a:endParaRPr lang="it-IT" altLang="en-US" sz="28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it-IT" altLang="en-US" sz="4000"/>
              <a:t>S</a:t>
            </a:r>
            <a:r>
              <a:rPr lang="en-US" altLang="en-US" sz="4000"/>
              <a:t>INDACATO </a:t>
            </a:r>
            <a:r>
              <a:rPr lang="it-IT" altLang="en-US" sz="4000"/>
              <a:t>ORGANIZZAZIONE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600200"/>
            <a:ext cx="8712968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it-IT" altLang="en-US" sz="2800" b="1" dirty="0">
                <a:solidFill>
                  <a:srgbClr val="FF0000"/>
                </a:solidFill>
              </a:rPr>
              <a:t>EFFICIENZA NELL’USO DELLE RISORSE PER</a:t>
            </a:r>
            <a:endParaRPr lang="it-IT" altLang="en-US" sz="2800" dirty="0"/>
          </a:p>
          <a:p>
            <a:pPr eaLnBrk="1" hangingPunct="1">
              <a:buFontTx/>
              <a:buNone/>
            </a:pPr>
            <a:r>
              <a:rPr lang="it-IT" altLang="en-US" b="1" dirty="0">
                <a:solidFill>
                  <a:srgbClr val="008000"/>
                </a:solidFill>
              </a:rPr>
              <a:t>MAI DARE PERCEZIONE</a:t>
            </a:r>
            <a:r>
              <a:rPr lang="it-IT" altLang="en-US" dirty="0">
                <a:solidFill>
                  <a:srgbClr val="008000"/>
                </a:solidFill>
              </a:rPr>
              <a:t> </a:t>
            </a:r>
          </a:p>
          <a:p>
            <a:pPr algn="r" eaLnBrk="1" hangingPunct="1">
              <a:buFontTx/>
              <a:buNone/>
            </a:pPr>
            <a:r>
              <a:rPr lang="it-IT" altLang="en-US" dirty="0">
                <a:solidFill>
                  <a:srgbClr val="008000"/>
                </a:solidFill>
              </a:rPr>
              <a:t>che investire nel sindacato</a:t>
            </a:r>
          </a:p>
          <a:p>
            <a:pPr eaLnBrk="1" hangingPunct="1"/>
            <a:r>
              <a:rPr lang="it-IT" altLang="en-US" dirty="0">
                <a:solidFill>
                  <a:srgbClr val="008000"/>
                </a:solidFill>
              </a:rPr>
              <a:t>risorse economiche 	(iscrizione/contribuzioni)</a:t>
            </a:r>
          </a:p>
          <a:p>
            <a:pPr eaLnBrk="1" hangingPunct="1"/>
            <a:r>
              <a:rPr lang="it-IT" altLang="en-US" dirty="0">
                <a:solidFill>
                  <a:srgbClr val="008000"/>
                </a:solidFill>
              </a:rPr>
              <a:t>risorse umane </a:t>
            </a:r>
          </a:p>
          <a:p>
            <a:pPr eaLnBrk="1" hangingPunct="1">
              <a:buFontTx/>
              <a:buNone/>
            </a:pPr>
            <a:r>
              <a:rPr lang="it-IT" altLang="en-US" dirty="0">
                <a:solidFill>
                  <a:srgbClr val="008000"/>
                </a:solidFill>
              </a:rPr>
              <a:t>	(tempo/attenzione) </a:t>
            </a:r>
          </a:p>
          <a:p>
            <a:pPr algn="r" eaLnBrk="1" hangingPunct="1">
              <a:buFontTx/>
              <a:buNone/>
            </a:pPr>
            <a:r>
              <a:rPr lang="it-IT" altLang="en-US" b="1" dirty="0">
                <a:solidFill>
                  <a:srgbClr val="008000"/>
                </a:solidFill>
              </a:rPr>
              <a:t>SIA UNA PERDITA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it-IT" altLang="en-US" sz="3200" dirty="0"/>
            </a:br>
            <a:r>
              <a:rPr lang="it-IT" altLang="en-US" sz="3200" dirty="0"/>
              <a:t>S</a:t>
            </a:r>
            <a:r>
              <a:rPr lang="en-US" altLang="en-US" sz="3200" dirty="0"/>
              <a:t>INDACATO </a:t>
            </a:r>
            <a:r>
              <a:rPr lang="it-IT" altLang="en-US" sz="3200" dirty="0"/>
              <a:t>ORGANIZZAZIONE</a:t>
            </a:r>
            <a:br>
              <a:rPr lang="it-IT" altLang="en-US" sz="3200" dirty="0"/>
            </a:br>
            <a:r>
              <a:rPr lang="it-IT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EFFICIENZA NELL’USO DELLE RISORSE</a:t>
            </a:r>
            <a:br>
              <a:rPr lang="it-IT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sz="3200" dirty="0"/>
          </a:p>
        </p:txBody>
      </p:sp>
      <p:pic>
        <p:nvPicPr>
          <p:cNvPr id="3" name="Picture 11" descr="https://www.cislfvg.it/wp-content/uploads/2018/05/20151029_114608_363b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779" y="1628800"/>
            <a:ext cx="8662442" cy="486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tangolo 3"/>
          <p:cNvSpPr/>
          <p:nvPr/>
        </p:nvSpPr>
        <p:spPr>
          <a:xfrm>
            <a:off x="240780" y="1628801"/>
            <a:ext cx="8662442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None/>
            </a:pPr>
            <a:r>
              <a:rPr lang="it-IT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 sindacato </a:t>
            </a:r>
          </a:p>
          <a:p>
            <a:pPr marL="0" indent="0" eaLnBrk="1" hangingPunct="1">
              <a:buNone/>
            </a:pPr>
            <a:r>
              <a:rPr lang="it-IT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risorse economiche e umane </a:t>
            </a:r>
          </a:p>
          <a:p>
            <a:pPr marL="0" indent="0" eaLnBrk="1" hangingPunct="1">
              <a:buNone/>
            </a:pPr>
            <a:r>
              <a:rPr lang="it-IT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sono proprietà privata </a:t>
            </a:r>
          </a:p>
          <a:p>
            <a:pPr marL="0" indent="0" eaLnBrk="1" hangingPunct="1">
              <a:buNone/>
            </a:pPr>
            <a:r>
              <a:rPr lang="it-IT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chi le gestisce</a:t>
            </a:r>
          </a:p>
          <a:p>
            <a:pPr marL="0" indent="0" eaLnBrk="1" hangingPunct="1">
              <a:buNone/>
            </a:pPr>
            <a:endParaRPr lang="it-IT" altLang="en-US" sz="10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eaLnBrk="1" hangingPunct="1">
              <a:buNone/>
            </a:pPr>
            <a:r>
              <a:rPr lang="it-IT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Iscrizione è fiducia</a:t>
            </a:r>
          </a:p>
          <a:p>
            <a:pPr algn="r" eaLnBrk="1" hangingPunct="1">
              <a:buNone/>
            </a:pPr>
            <a:r>
              <a:rPr lang="it-IT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nell’organizzazione</a:t>
            </a:r>
          </a:p>
          <a:p>
            <a:pPr algn="ctr" eaLnBrk="1" hangingPunct="1">
              <a:buNone/>
            </a:pPr>
            <a:r>
              <a:rPr lang="it-IT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gestione </a:t>
            </a:r>
            <a:r>
              <a:rPr lang="it-IT" alt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risorse degli iscritti </a:t>
            </a:r>
            <a:r>
              <a:rPr lang="it-IT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richiede</a:t>
            </a:r>
          </a:p>
          <a:p>
            <a:pPr algn="ctr" eaLnBrk="1" hangingPunct="1">
              <a:buFontTx/>
              <a:buNone/>
            </a:pPr>
            <a:r>
              <a:rPr lang="it-IT" alt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MAGGIORE </a:t>
            </a:r>
            <a:r>
              <a:rPr lang="it-IT" altLang="it-IT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RESPONSABILITÀ</a:t>
            </a:r>
          </a:p>
          <a:p>
            <a:pPr algn="ctr" eaLnBrk="1" hangingPunct="1">
              <a:buFontTx/>
              <a:buNone/>
            </a:pPr>
            <a:r>
              <a:rPr lang="it-IT" altLang="it-IT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quelle private</a:t>
            </a:r>
          </a:p>
        </p:txBody>
      </p:sp>
    </p:spTree>
    <p:extLst>
      <p:ext uri="{BB962C8B-B14F-4D97-AF65-F5344CB8AC3E}">
        <p14:creationId xmlns:p14="http://schemas.microsoft.com/office/powerpoint/2010/main" val="27097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prstClr val="white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" y="1259530"/>
            <a:ext cx="6501369" cy="433894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>
          <a:xfrm flipH="1">
            <a:off x="2113383" y="906236"/>
            <a:ext cx="7030615" cy="51435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prstClr val="white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1"/>
          <p:cNvSpPr txBox="1">
            <a:spLocks noGrp="1"/>
          </p:cNvSpPr>
          <p:nvPr>
            <p:ph type="ctrTitle"/>
          </p:nvPr>
        </p:nvSpPr>
        <p:spPr>
          <a:xfrm>
            <a:off x="5887408" y="1841284"/>
            <a:ext cx="3017520" cy="2403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rmAutofit/>
          </a:bodyPr>
          <a:lstStyle/>
          <a:p>
            <a:pPr algn="l">
              <a:spcBef>
                <a:spcPts val="0"/>
              </a:spcBef>
              <a:buClr>
                <a:schemeClr val="dk1"/>
              </a:buClr>
              <a:buSzPts val="4100"/>
            </a:pPr>
            <a:r>
              <a:rPr lang="it-IT" sz="3075" b="1" dirty="0"/>
              <a:t>Corso Formazione Formatori CISL</a:t>
            </a:r>
            <a:br>
              <a:rPr lang="it-IT" sz="3075" b="1" dirty="0"/>
            </a:br>
            <a:r>
              <a:rPr lang="it-IT" sz="3075" b="1" dirty="0"/>
              <a:t>2023-2024</a:t>
            </a:r>
            <a:br>
              <a:rPr lang="it-IT" sz="3075" dirty="0"/>
            </a:br>
            <a:endParaRPr sz="3075" dirty="0"/>
          </a:p>
        </p:txBody>
      </p:sp>
      <p:sp>
        <p:nvSpPr>
          <p:cNvPr id="107" name="Google Shape;107;p1"/>
          <p:cNvSpPr txBox="1">
            <a:spLocks noGrp="1"/>
          </p:cNvSpPr>
          <p:nvPr>
            <p:ph type="subTitle" idx="1"/>
          </p:nvPr>
        </p:nvSpPr>
        <p:spPr>
          <a:xfrm>
            <a:off x="5955263" y="4560855"/>
            <a:ext cx="2711480" cy="11601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 fontScale="92500" lnSpcReduction="20000"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it-IT" sz="2400" dirty="0"/>
              <a:t>Progettare la formazione sindacale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endParaRPr lang="it-IT" sz="1650" dirty="0"/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it-IT" sz="1650" i="1" dirty="0"/>
              <a:t>Maurizio Locatelli</a:t>
            </a:r>
            <a:endParaRPr sz="1650" i="1" dirty="0"/>
          </a:p>
        </p:txBody>
      </p:sp>
      <p:sp>
        <p:nvSpPr>
          <p:cNvPr id="109" name="Google Shape;109;p1"/>
          <p:cNvSpPr/>
          <p:nvPr/>
        </p:nvSpPr>
        <p:spPr>
          <a:xfrm>
            <a:off x="5888736" y="4267440"/>
            <a:ext cx="3017520" cy="13716"/>
          </a:xfrm>
          <a:prstGeom prst="rect">
            <a:avLst/>
          </a:prstGeom>
          <a:solidFill>
            <a:srgbClr val="C8C8C8"/>
          </a:solidFill>
          <a:ln w="9525" cap="flat" cmpd="sng">
            <a:solidFill>
              <a:srgbClr val="C8C8C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D518A51-AB93-413E-849B-A7F356990D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593" y="1173429"/>
            <a:ext cx="2541150" cy="88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11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/>
          <p:cNvSpPr>
            <a:spLocks noGrp="1"/>
          </p:cNvSpPr>
          <p:nvPr>
            <p:ph type="title"/>
          </p:nvPr>
        </p:nvSpPr>
        <p:spPr>
          <a:xfrm>
            <a:off x="0" y="857250"/>
            <a:ext cx="9144000" cy="5143500"/>
          </a:xfrm>
          <a:solidFill>
            <a:schemeClr val="tx1"/>
          </a:solidFill>
        </p:spPr>
        <p:txBody>
          <a:bodyPr anchor="t" anchorCtr="0"/>
          <a:lstStyle/>
          <a:p>
            <a:r>
              <a:rPr lang="it-IT" altLang="it-IT" dirty="0">
                <a:solidFill>
                  <a:schemeClr val="bg1"/>
                </a:solidFill>
                <a:latin typeface="Agency FB" panose="020B0503020202020204" pitchFamily="34" charset="0"/>
              </a:rPr>
              <a:t>Cos’è un progetto formativo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37073" y="2035959"/>
            <a:ext cx="6663928" cy="4607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  <a:defRPr/>
            </a:pPr>
            <a:endParaRPr lang="it-IT" sz="3300" b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5290542" y="1851421"/>
            <a:ext cx="4143439" cy="330568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685800" fontAlgn="auto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it-IT" sz="2100" b="1" dirty="0">
                <a:solidFill>
                  <a:prstClr val="white"/>
                </a:solidFill>
                <a:latin typeface="Agency FB" panose="020B0503020202020204" pitchFamily="34" charset="0"/>
              </a:rPr>
              <a:t>Un’iniziativa unica e </a:t>
            </a:r>
            <a:r>
              <a:rPr lang="it-IT" sz="2400" b="1" dirty="0">
                <a:solidFill>
                  <a:prstClr val="white"/>
                </a:solidFill>
                <a:latin typeface="Agency FB" panose="020B0503020202020204" pitchFamily="34" charset="0"/>
              </a:rPr>
              <a:t>non ripetitiva </a:t>
            </a:r>
            <a:r>
              <a:rPr lang="it-IT" sz="2100" b="1" dirty="0">
                <a:solidFill>
                  <a:prstClr val="white"/>
                </a:solidFill>
                <a:latin typeface="Agency FB" panose="020B0503020202020204" pitchFamily="34" charset="0"/>
              </a:rPr>
              <a:t>con</a:t>
            </a:r>
          </a:p>
          <a:p>
            <a:pPr marL="171450" indent="-171450" algn="ctr" defTabSz="685800" fontAlgn="auto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lang="it-IT" sz="2100" b="1" dirty="0">
              <a:solidFill>
                <a:prstClr val="white"/>
              </a:solidFill>
              <a:latin typeface="Agency FB" panose="020B0503020202020204" pitchFamily="34" charset="0"/>
            </a:endParaRPr>
          </a:p>
          <a:p>
            <a:pPr marL="171450" indent="-171450" defTabSz="685800" fontAlgn="auto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it-IT" sz="1800" b="1" dirty="0">
                <a:solidFill>
                  <a:prstClr val="white"/>
                </a:solidFill>
                <a:latin typeface="Agency FB" panose="020B0503020202020204" pitchFamily="34" charset="0"/>
              </a:rPr>
              <a:t>un </a:t>
            </a:r>
            <a:r>
              <a:rPr lang="it-IT" sz="2400" b="1" dirty="0">
                <a:solidFill>
                  <a:prstClr val="white"/>
                </a:solidFill>
                <a:latin typeface="Agency FB" panose="020B0503020202020204" pitchFamily="34" charset="0"/>
              </a:rPr>
              <a:t>inizio</a:t>
            </a:r>
            <a:r>
              <a:rPr lang="it-IT" sz="1800" b="1" dirty="0">
                <a:solidFill>
                  <a:prstClr val="white"/>
                </a:solidFill>
                <a:latin typeface="Agency FB" panose="020B0503020202020204" pitchFamily="34" charset="0"/>
              </a:rPr>
              <a:t> ed una </a:t>
            </a:r>
            <a:r>
              <a:rPr lang="it-IT" sz="2400" b="1" dirty="0">
                <a:solidFill>
                  <a:prstClr val="white"/>
                </a:solidFill>
                <a:latin typeface="Agency FB" panose="020B0503020202020204" pitchFamily="34" charset="0"/>
              </a:rPr>
              <a:t>fine</a:t>
            </a:r>
          </a:p>
          <a:p>
            <a:pPr marL="171450" indent="-171450" defTabSz="685800" fontAlgn="auto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it-IT" sz="1800" b="1" dirty="0">
                <a:solidFill>
                  <a:prstClr val="white"/>
                </a:solidFill>
                <a:latin typeface="Agency FB" panose="020B0503020202020204" pitchFamily="34" charset="0"/>
              </a:rPr>
              <a:t>uno </a:t>
            </a:r>
            <a:r>
              <a:rPr lang="it-IT" sz="2400" b="1" dirty="0">
                <a:solidFill>
                  <a:prstClr val="white"/>
                </a:solidFill>
                <a:latin typeface="Agency FB" panose="020B0503020202020204" pitchFamily="34" charset="0"/>
              </a:rPr>
              <a:t>scopo</a:t>
            </a:r>
            <a:r>
              <a:rPr lang="it-IT" sz="1800" b="1" dirty="0">
                <a:solidFill>
                  <a:prstClr val="white"/>
                </a:solidFill>
                <a:latin typeface="Agency FB" panose="020B0503020202020204" pitchFamily="34" charset="0"/>
              </a:rPr>
              <a:t> chiaramente definito</a:t>
            </a:r>
          </a:p>
          <a:p>
            <a:pPr marL="171450" indent="-171450" defTabSz="685800" fontAlgn="auto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it-IT" sz="1800" b="1" dirty="0">
                <a:solidFill>
                  <a:prstClr val="white"/>
                </a:solidFill>
                <a:latin typeface="Agency FB" panose="020B0503020202020204" pitchFamily="34" charset="0"/>
              </a:rPr>
              <a:t>chiari </a:t>
            </a:r>
            <a:r>
              <a:rPr lang="it-IT" sz="2400" b="1" dirty="0">
                <a:solidFill>
                  <a:prstClr val="white"/>
                </a:solidFill>
                <a:latin typeface="Agency FB" panose="020B0503020202020204" pitchFamily="34" charset="0"/>
              </a:rPr>
              <a:t>obiettivi</a:t>
            </a:r>
          </a:p>
          <a:p>
            <a:pPr marL="514350" lvl="1" indent="-171450" defTabSz="685800" fontAlgn="auto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Font typeface="Wingdings" pitchFamily="2" charset="2"/>
              <a:buChar char="ü"/>
            </a:pPr>
            <a:endParaRPr lang="it-IT" sz="1500" b="1" dirty="0">
              <a:solidFill>
                <a:prstClr val="white"/>
              </a:solidFill>
              <a:latin typeface="Agency FB" panose="020B0503020202020204" pitchFamily="34" charset="0"/>
            </a:endParaRPr>
          </a:p>
          <a:p>
            <a:pPr marL="514350" lvl="1" indent="-171450" defTabSz="685800" fontAlgn="auto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it-IT" sz="1500" b="1" dirty="0">
                <a:solidFill>
                  <a:prstClr val="white"/>
                </a:solidFill>
                <a:latin typeface="Agency FB" panose="020B0503020202020204" pitchFamily="34" charset="0"/>
              </a:rPr>
              <a:t>di risultato</a:t>
            </a:r>
          </a:p>
          <a:p>
            <a:pPr marL="514350" lvl="1" indent="-171450" defTabSz="685800" fontAlgn="auto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it-IT" sz="1500" b="1" dirty="0">
                <a:solidFill>
                  <a:prstClr val="white"/>
                </a:solidFill>
                <a:latin typeface="Agency FB" panose="020B0503020202020204" pitchFamily="34" charset="0"/>
              </a:rPr>
              <a:t>di costo</a:t>
            </a:r>
          </a:p>
          <a:p>
            <a:pPr marL="514350" lvl="1" indent="-171450" defTabSz="685800" fontAlgn="auto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it-IT" sz="1500" b="1" dirty="0">
                <a:solidFill>
                  <a:prstClr val="white"/>
                </a:solidFill>
                <a:latin typeface="Agency FB" panose="020B0503020202020204" pitchFamily="34" charset="0"/>
              </a:rPr>
              <a:t>di durata nel tempo</a:t>
            </a:r>
          </a:p>
          <a:p>
            <a:pPr marL="514350" lvl="1" indent="-171450" defTabSz="685800" fontAlgn="auto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None/>
            </a:pPr>
            <a:endParaRPr lang="it-IT" sz="1800" b="1" dirty="0">
              <a:solidFill>
                <a:prstClr val="white"/>
              </a:solidFill>
              <a:latin typeface="Agency FB" panose="020B0503020202020204" pitchFamily="34" charset="0"/>
            </a:endParaRPr>
          </a:p>
          <a:p>
            <a:pPr marL="171450" indent="-171450" defTabSz="685800" fontAlgn="auto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prstClr val="white"/>
                </a:solidFill>
                <a:latin typeface="Agency FB" panose="020B0503020202020204" pitchFamily="34" charset="0"/>
              </a:rPr>
              <a:t>(ognuno col suo grado di </a:t>
            </a:r>
            <a:r>
              <a:rPr lang="it-IT" sz="2400" b="1" dirty="0">
                <a:solidFill>
                  <a:prstClr val="white"/>
                </a:solidFill>
                <a:latin typeface="Agency FB" panose="020B0503020202020204" pitchFamily="34" charset="0"/>
              </a:rPr>
              <a:t>rischio</a:t>
            </a:r>
            <a:r>
              <a:rPr lang="it-IT" sz="1800" b="1" dirty="0">
                <a:solidFill>
                  <a:prstClr val="white"/>
                </a:solidFill>
                <a:latin typeface="Agency FB" panose="020B0503020202020204" pitchFamily="34" charset="0"/>
              </a:rPr>
              <a:t>)</a:t>
            </a:r>
          </a:p>
          <a:p>
            <a:pPr marL="171450" indent="-171450" defTabSz="685800" fontAlgn="auto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lang="it-IT" sz="1800" dirty="0">
              <a:solidFill>
                <a:srgbClr val="0563C1"/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E01E35E-F0EE-4BEB-867D-3DBFE92FFE2E}" type="datetime1">
              <a:rPr lang="it-IT">
                <a:solidFill>
                  <a:prstClr val="black">
                    <a:tint val="75000"/>
                  </a:prstClr>
                </a:solidFill>
                <a:latin typeface="Agency FB" panose="020B0503020202020204" pitchFamily="34" charset="0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14/07/25</a:t>
            </a:fld>
            <a:endParaRPr lang="it-IT" dirty="0">
              <a:solidFill>
                <a:prstClr val="black">
                  <a:tint val="75000"/>
                </a:prstClr>
              </a:solidFill>
              <a:latin typeface="Agency FB" panose="020B0503020202020204" pitchFamily="34" charset="0"/>
              <a:cs typeface="+mn-cs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51421"/>
            <a:ext cx="5000561" cy="364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02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a 4"/>
          <p:cNvGraphicFramePr/>
          <p:nvPr/>
        </p:nvGraphicFramePr>
        <p:xfrm>
          <a:off x="2286000" y="1905000"/>
          <a:ext cx="45720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E01E35E-F0EE-4BEB-867D-3DBFE92FFE2E}" type="datetime1">
              <a:rPr lang="it-IT">
                <a:solidFill>
                  <a:prstClr val="black">
                    <a:tint val="75000"/>
                  </a:prstClr>
                </a:solidFill>
                <a:latin typeface="Agency FB" panose="020B0503020202020204" pitchFamily="34" charset="0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14/07/25</a:t>
            </a:fld>
            <a:endParaRPr lang="it-IT" dirty="0">
              <a:solidFill>
                <a:prstClr val="black">
                  <a:tint val="75000"/>
                </a:prstClr>
              </a:solidFill>
              <a:latin typeface="Agency FB" panose="020B0503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214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12323AC-5F02-43F0-A9AA-D8FBE92D90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12323AC-5F02-43F0-A9AA-D8FBE92D90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8D412DE-F28E-4E2B-8FDA-EA97649F8F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28D412DE-F28E-4E2B-8FDA-EA97649F8F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B348B23-B1F3-4C65-BC8F-31C2E0DFA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B348B23-B1F3-4C65-BC8F-31C2E0DFAA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46CC203-0CCD-4CE5-A5CA-FD24BADD5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046CC203-0CCD-4CE5-A5CA-FD24BADD51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6929FA-E921-4468-94E6-64ECC0EDC3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C66929FA-E921-4468-94E6-64ECC0EDC3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F2C421E-AD83-45EE-820A-ABEDA5750A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3F2C421E-AD83-45EE-820A-ABEDA5750A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CE32832-D7E8-45D4-9F8F-F1F469D320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2CE32832-D7E8-45D4-9F8F-F1F469D320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57ECA3-A2FC-4103-B2AF-E15E3A8D8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6857ECA3-A2FC-4103-B2AF-E15E3A8D84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7316A5-80FF-4BB4-9830-8A68847305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D57316A5-80FF-4BB4-9830-8A68847305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3C95B3-D1F6-43B9-BDAC-8FC1FF1C4B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9B3C95B3-D1F6-43B9-BDAC-8FC1FF1C4B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DDE751C-FEED-4EA4-BDD3-662681B23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7DDE751C-FEED-4EA4-BDD3-662681B237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/>
          <p:cNvGraphicFramePr/>
          <p:nvPr/>
        </p:nvGraphicFramePr>
        <p:xfrm>
          <a:off x="1143000" y="964425"/>
          <a:ext cx="7119257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olo 1"/>
          <p:cNvSpPr txBox="1">
            <a:spLocks/>
          </p:cNvSpPr>
          <p:nvPr/>
        </p:nvSpPr>
        <p:spPr>
          <a:xfrm>
            <a:off x="0" y="857251"/>
            <a:ext cx="9144000" cy="717947"/>
          </a:xfrm>
          <a:prstGeom prst="rect">
            <a:avLst/>
          </a:prstGeom>
          <a:solidFill>
            <a:schemeClr val="tx1"/>
          </a:solidFill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</a:pPr>
            <a:r>
              <a:rPr lang="it-IT" altLang="it-IT" sz="3300" dirty="0">
                <a:solidFill>
                  <a:prstClr val="white"/>
                </a:solidFill>
                <a:latin typeface="Agency FB" panose="020B0503020202020204" pitchFamily="34" charset="0"/>
              </a:rPr>
              <a:t>Elementi di  un progetto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>
          <a:xfrm>
            <a:off x="328613" y="5726907"/>
            <a:ext cx="2057400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E01E35E-F0EE-4BEB-867D-3DBFE92FFE2E}" type="datetime1">
              <a:rPr lang="it-IT">
                <a:solidFill>
                  <a:prstClr val="black">
                    <a:tint val="75000"/>
                  </a:prstClr>
                </a:solidFill>
                <a:latin typeface="Agency FB" panose="020B0503020202020204" pitchFamily="34" charset="0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14/07/25</a:t>
            </a:fld>
            <a:endParaRPr lang="it-IT" dirty="0">
              <a:solidFill>
                <a:prstClr val="black">
                  <a:tint val="75000"/>
                </a:prstClr>
              </a:solidFill>
              <a:latin typeface="Agency FB" panose="020B0503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85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295119-A8AF-4A82-8E6E-273EDFF3F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1B295119-A8AF-4A82-8E6E-273EDFF3F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B254DE-E623-4823-92E2-5EFC0A22A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graphicEl>
                                              <a:dgm id="{60B254DE-E623-4823-92E2-5EFC0A22A4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776B1A-3BBF-4D65-964F-4D745BA5F4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E8776B1A-3BBF-4D65-964F-4D745BA5F4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5865F2-8E25-4F20-B616-2EA3E1A58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graphicEl>
                                              <a:dgm id="{1B5865F2-8E25-4F20-B616-2EA3E1A58D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9D7525-0B98-4CC4-96A5-CA3440355D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6F9D7525-0B98-4CC4-96A5-CA3440355D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8D170A-9E8E-448A-BDC7-07C95C13A9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graphicEl>
                                              <a:dgm id="{998D170A-9E8E-448A-BDC7-07C95C13A9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97CECC-8BF8-4A28-9909-89F9FFB0C6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A397CECC-8BF8-4A28-9909-89F9FFB0C6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3C7F5D-B718-44A6-AB0C-5E417A1E2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graphicEl>
                                              <a:dgm id="{833C7F5D-B718-44A6-AB0C-5E417A1E29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81D415-BDCA-4932-956A-CB31D560A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DF81D415-BDCA-4932-956A-CB31D560A4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67404D-1230-45AE-A3B5-9A7D7BF3C6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graphicEl>
                                              <a:dgm id="{0067404D-1230-45AE-A3B5-9A7D7BF3C6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A0A907-4D20-42F4-A98F-92C54A62F9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graphicEl>
                                              <a:dgm id="{06A0A907-4D20-42F4-A98F-92C54A62F9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004584-8D35-45FD-91DD-5C8A04EED5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>
                                            <p:graphicEl>
                                              <a:dgm id="{06004584-8D35-45FD-91DD-5C8A04EED5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/>
        </p:nvGraphicFramePr>
        <p:xfrm>
          <a:off x="2286000" y="1905000"/>
          <a:ext cx="45720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ttangolo arrotondato 9"/>
          <p:cNvSpPr/>
          <p:nvPr/>
        </p:nvSpPr>
        <p:spPr>
          <a:xfrm>
            <a:off x="1806249" y="3991978"/>
            <a:ext cx="1359553" cy="880682"/>
          </a:xfrm>
          <a:prstGeom prst="roundRect">
            <a:avLst>
              <a:gd name="adj" fmla="val 10000"/>
            </a:avLst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500" dirty="0">
                <a:solidFill>
                  <a:prstClr val="black"/>
                </a:solidFill>
                <a:latin typeface="Berlin Sans FB Demi" pitchFamily="34" charset="0"/>
              </a:rPr>
              <a:t>Eventuali correzioni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5978199" y="4072318"/>
            <a:ext cx="2142544" cy="880682"/>
          </a:xfrm>
          <a:prstGeom prst="roundRect">
            <a:avLst>
              <a:gd name="adj" fmla="val 10000"/>
            </a:avLst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500" dirty="0">
                <a:solidFill>
                  <a:prstClr val="black"/>
                </a:solidFill>
                <a:latin typeface="Berlin Sans FB Demi" pitchFamily="34" charset="0"/>
              </a:rPr>
              <a:t>Valutazioni intermedie – verifiche finali del progetto</a:t>
            </a:r>
            <a:endParaRPr lang="it-IT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Rettangolo arrotondato 3"/>
          <p:cNvSpPr/>
          <p:nvPr/>
        </p:nvSpPr>
        <p:spPr>
          <a:xfrm>
            <a:off x="1175083" y="2574586"/>
            <a:ext cx="1359553" cy="880682"/>
          </a:xfrm>
          <a:prstGeom prst="roundRect">
            <a:avLst>
              <a:gd name="adj" fmla="val 10000"/>
            </a:avLst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500" dirty="0">
                <a:solidFill>
                  <a:prstClr val="black"/>
                </a:solidFill>
                <a:latin typeface="Berlin Sans FB Demi" pitchFamily="34" charset="0"/>
              </a:rPr>
              <a:t>Analisi del contesto</a:t>
            </a:r>
            <a:endParaRPr lang="it-IT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4893472" y="1071546"/>
            <a:ext cx="1359553" cy="880682"/>
          </a:xfrm>
          <a:prstGeom prst="roundRect">
            <a:avLst>
              <a:gd name="adj" fmla="val 10000"/>
            </a:avLst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500" dirty="0">
                <a:solidFill>
                  <a:prstClr val="black"/>
                </a:solidFill>
                <a:latin typeface="Berlin Sans FB Demi" pitchFamily="34" charset="0"/>
              </a:rPr>
              <a:t>Reperire le risorse</a:t>
            </a:r>
            <a:endParaRPr lang="it-IT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5875737" y="1570829"/>
            <a:ext cx="1359553" cy="880682"/>
          </a:xfrm>
          <a:prstGeom prst="roundRect">
            <a:avLst>
              <a:gd name="adj" fmla="val 10000"/>
            </a:avLst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500" dirty="0">
                <a:solidFill>
                  <a:prstClr val="black"/>
                </a:solidFill>
                <a:latin typeface="Berlin Sans FB Demi" pitchFamily="34" charset="0"/>
              </a:rPr>
              <a:t>Costruire la squadra</a:t>
            </a:r>
            <a:endParaRPr lang="it-IT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6890657" y="2108354"/>
            <a:ext cx="1894115" cy="880682"/>
          </a:xfrm>
          <a:prstGeom prst="roundRect">
            <a:avLst>
              <a:gd name="adj" fmla="val 10000"/>
            </a:avLst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500" dirty="0">
                <a:solidFill>
                  <a:prstClr val="black"/>
                </a:solidFill>
                <a:latin typeface="Berlin Sans FB Demi" pitchFamily="34" charset="0"/>
              </a:rPr>
              <a:t>Realizzazione del progetto</a:t>
            </a:r>
            <a:endParaRPr lang="it-IT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1822896" y="1741132"/>
            <a:ext cx="1359553" cy="880682"/>
          </a:xfrm>
          <a:prstGeom prst="roundRect">
            <a:avLst>
              <a:gd name="adj" fmla="val 10000"/>
            </a:avLst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500" dirty="0">
                <a:solidFill>
                  <a:prstClr val="black"/>
                </a:solidFill>
                <a:latin typeface="Berlin Sans FB Demi" pitchFamily="34" charset="0"/>
              </a:rPr>
              <a:t>Definizione degli obiettivi</a:t>
            </a:r>
            <a:endParaRPr lang="it-IT" sz="15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2917372" y="950374"/>
            <a:ext cx="1730828" cy="880682"/>
          </a:xfrm>
          <a:prstGeom prst="roundRect">
            <a:avLst>
              <a:gd name="adj" fmla="val 10000"/>
            </a:avLst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350" dirty="0">
                <a:solidFill>
                  <a:prstClr val="black"/>
                </a:solidFill>
                <a:latin typeface="Berlin Sans FB Demi" pitchFamily="34" charset="0"/>
              </a:rPr>
              <a:t>Scelta della strategia, definizioni di azioni e iniziative</a:t>
            </a:r>
            <a:endParaRPr lang="it-IT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E01E35E-F0EE-4BEB-867D-3DBFE92FFE2E}" type="datetime1">
              <a:rPr lang="it-IT">
                <a:solidFill>
                  <a:prstClr val="black">
                    <a:tint val="75000"/>
                  </a:prstClr>
                </a:solidFill>
                <a:latin typeface="Agency FB" panose="020B0503020202020204" pitchFamily="34" charset="0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14/07/25</a:t>
            </a:fld>
            <a:endParaRPr lang="it-IT" dirty="0">
              <a:solidFill>
                <a:prstClr val="black">
                  <a:tint val="75000"/>
                </a:prstClr>
              </a:solidFill>
              <a:latin typeface="Agency FB" panose="020B0503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715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 animBg="1"/>
      <p:bldP spid="9" grpId="0" animBg="1"/>
      <p:bldP spid="14" grpId="0" animBg="1"/>
      <p:bldP spid="13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8757"/>
            <a:ext cx="9144000" cy="4521994"/>
          </a:xfrm>
          <a:prstGeom prst="rect">
            <a:avLst/>
          </a:prstGeom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9900"/>
            <a:ext cx="9144000" cy="621506"/>
          </a:xfrm>
        </p:spPr>
        <p:txBody>
          <a:bodyPr>
            <a:normAutofit/>
          </a:bodyPr>
          <a:lstStyle/>
          <a:p>
            <a:r>
              <a:rPr lang="it-IT" altLang="it-IT" sz="3000" dirty="0">
                <a:solidFill>
                  <a:schemeClr val="bg1"/>
                </a:solidFill>
                <a:latin typeface="Agency FB" panose="020B0503020202020204" pitchFamily="34" charset="0"/>
              </a:rPr>
              <a:t>Ogni progetto fa riferimento ad una singola, unica situazione irripetibile</a:t>
            </a:r>
          </a:p>
        </p:txBody>
      </p:sp>
      <p:sp>
        <p:nvSpPr>
          <p:cNvPr id="7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2486025" y="5624513"/>
            <a:ext cx="4162425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050" dirty="0">
                <a:solidFill>
                  <a:prstClr val="black">
                    <a:tint val="75000"/>
                  </a:prstClr>
                </a:solidFill>
                <a:latin typeface="Agency FB" panose="020B0503020202020204" pitchFamily="34" charset="0"/>
                <a:cs typeface="+mn-cs"/>
              </a:rPr>
              <a:t>Maurizio Locatelli - Formazione Formatori CISL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E01E35E-F0EE-4BEB-867D-3DBFE92FFE2E}" type="datetime1">
              <a:rPr lang="it-IT">
                <a:solidFill>
                  <a:prstClr val="black">
                    <a:tint val="75000"/>
                  </a:prstClr>
                </a:solidFill>
                <a:latin typeface="Agency FB" panose="020B0503020202020204" pitchFamily="34" charset="0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14/07/25</a:t>
            </a:fld>
            <a:endParaRPr lang="it-IT" dirty="0">
              <a:solidFill>
                <a:prstClr val="black">
                  <a:tint val="75000"/>
                </a:prstClr>
              </a:solidFill>
              <a:latin typeface="Agency FB" panose="020B0503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102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718322"/>
            <a:ext cx="8961942" cy="204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8" descr="C:\Users\Bruno\Desktop\img_Madrid\img_acquistate\iStock_000000975223X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5" y="974419"/>
            <a:ext cx="4430789" cy="274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Users\Bruno\Desktop\img_Madrid\img_acquistate\iStock_000006543639X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4509" y="1504076"/>
            <a:ext cx="1639491" cy="2214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90000" dir="5400000" sy="-100000" algn="bl" rotWithShape="0"/>
          </a:effectLst>
        </p:spPr>
      </p:pic>
      <p:sp>
        <p:nvSpPr>
          <p:cNvPr id="6" name="CasellaDiTesto 5"/>
          <p:cNvSpPr txBox="1"/>
          <p:nvPr/>
        </p:nvSpPr>
        <p:spPr>
          <a:xfrm>
            <a:off x="1" y="857250"/>
            <a:ext cx="9144000" cy="6001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3300" dirty="0">
                <a:solidFill>
                  <a:prstClr val="white"/>
                </a:solidFill>
                <a:latin typeface="Agency FB" panose="020B0503020202020204" pitchFamily="34" charset="0"/>
                <a:cs typeface="+mn-cs"/>
              </a:rPr>
              <a:t>Il processo</a:t>
            </a:r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E01E35E-F0EE-4BEB-867D-3DBFE92FFE2E}" type="datetime1">
              <a:rPr lang="it-IT">
                <a:solidFill>
                  <a:prstClr val="black">
                    <a:tint val="75000"/>
                  </a:prstClr>
                </a:solidFill>
                <a:latin typeface="Agency FB" panose="020B0503020202020204" pitchFamily="34" charset="0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14/07/25</a:t>
            </a:fld>
            <a:endParaRPr lang="it-IT" dirty="0">
              <a:solidFill>
                <a:prstClr val="black">
                  <a:tint val="75000"/>
                </a:prstClr>
              </a:solidFill>
              <a:latin typeface="Agency FB" panose="020B0503020202020204" pitchFamily="34" charset="0"/>
              <a:cs typeface="+mn-cs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671" y="4978708"/>
            <a:ext cx="702326" cy="31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58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/>
          <p:cNvSpPr>
            <a:spLocks noGrp="1"/>
          </p:cNvSpPr>
          <p:nvPr>
            <p:ph type="title"/>
          </p:nvPr>
        </p:nvSpPr>
        <p:spPr>
          <a:xfrm>
            <a:off x="0" y="792378"/>
            <a:ext cx="9144000" cy="994172"/>
          </a:xfrm>
          <a:solidFill>
            <a:schemeClr val="tx1"/>
          </a:solidFill>
        </p:spPr>
        <p:txBody>
          <a:bodyPr/>
          <a:lstStyle/>
          <a:p>
            <a:r>
              <a:rPr lang="it-IT" altLang="it-IT" dirty="0">
                <a:solidFill>
                  <a:schemeClr val="bg1"/>
                </a:solidFill>
                <a:latin typeface="Agency FB" panose="020B0503020202020204" pitchFamily="34" charset="0"/>
              </a:rPr>
              <a:t>  Obiettivi didattici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1869959"/>
            <a:ext cx="9144001" cy="4149327"/>
          </a:xfrm>
          <a:solidFill>
            <a:schemeClr val="tx1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it-IT" b="1" dirty="0">
                <a:solidFill>
                  <a:schemeClr val="bg1"/>
                </a:solidFill>
                <a:latin typeface="Agency FB" panose="020B0503020202020204" pitchFamily="34" charset="0"/>
              </a:rPr>
              <a:t>S</a:t>
            </a:r>
            <a:r>
              <a:rPr lang="it-IT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it-IT" dirty="0" err="1">
                <a:solidFill>
                  <a:schemeClr val="bg1"/>
                </a:solidFill>
                <a:latin typeface="Agency FB" panose="020B0503020202020204" pitchFamily="34" charset="0"/>
              </a:rPr>
              <a:t>pecifici</a:t>
            </a:r>
            <a:r>
              <a:rPr lang="it-IT" dirty="0">
                <a:solidFill>
                  <a:schemeClr val="bg1"/>
                </a:solidFill>
                <a:latin typeface="Agency FB" panose="020B0503020202020204" pitchFamily="34" charset="0"/>
              </a:rPr>
              <a:t>: dovrà essere chiaro cosa, dove, quando e come la situazione verrà cambiata</a:t>
            </a: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it-IT" b="1" dirty="0">
                <a:solidFill>
                  <a:schemeClr val="bg1"/>
                </a:solidFill>
                <a:latin typeface="Agency FB" panose="020B0503020202020204" pitchFamily="34" charset="0"/>
              </a:rPr>
              <a:t>M</a:t>
            </a:r>
            <a:r>
              <a:rPr lang="it-IT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it-IT" dirty="0" err="1">
                <a:solidFill>
                  <a:schemeClr val="bg1"/>
                </a:solidFill>
                <a:latin typeface="Agency FB" panose="020B0503020202020204" pitchFamily="34" charset="0"/>
              </a:rPr>
              <a:t>isurabili</a:t>
            </a:r>
            <a:r>
              <a:rPr lang="it-IT" dirty="0">
                <a:solidFill>
                  <a:schemeClr val="bg1"/>
                </a:solidFill>
                <a:latin typeface="Agency FB" panose="020B0503020202020204" pitchFamily="34" charset="0"/>
              </a:rPr>
              <a:t>: dovrà essere possibile quantificare gli oggetti del progetto e i benefici</a:t>
            </a: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it-IT" b="1" dirty="0">
                <a:solidFill>
                  <a:schemeClr val="bg1"/>
                </a:solidFill>
                <a:latin typeface="Agency FB" panose="020B0503020202020204" pitchFamily="34" charset="0"/>
              </a:rPr>
              <a:t>A</a:t>
            </a:r>
            <a:r>
              <a:rPr lang="it-IT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it-IT" dirty="0" err="1">
                <a:solidFill>
                  <a:schemeClr val="bg1"/>
                </a:solidFill>
                <a:latin typeface="Agency FB" panose="020B0503020202020204" pitchFamily="34" charset="0"/>
              </a:rPr>
              <a:t>ccessibili</a:t>
            </a:r>
            <a:r>
              <a:rPr lang="it-IT" dirty="0">
                <a:solidFill>
                  <a:schemeClr val="bg1"/>
                </a:solidFill>
                <a:latin typeface="Agency FB" panose="020B0503020202020204" pitchFamily="34" charset="0"/>
              </a:rPr>
              <a:t>: dovrà essere possibile raggiungere gli obiettivi (conoscendo le risorse e le capacità a disposizione dell’organizzazione)</a:t>
            </a: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it-IT" b="1" dirty="0">
                <a:solidFill>
                  <a:schemeClr val="bg1"/>
                </a:solidFill>
                <a:latin typeface="Agency FB" panose="020B0503020202020204" pitchFamily="34" charset="0"/>
              </a:rPr>
              <a:t>R</a:t>
            </a:r>
            <a:r>
              <a:rPr lang="it-IT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it-IT" dirty="0" err="1">
                <a:solidFill>
                  <a:schemeClr val="bg1"/>
                </a:solidFill>
                <a:latin typeface="Agency FB" panose="020B0503020202020204" pitchFamily="34" charset="0"/>
              </a:rPr>
              <a:t>ilevanti</a:t>
            </a:r>
            <a:r>
              <a:rPr lang="it-IT" dirty="0">
                <a:solidFill>
                  <a:schemeClr val="bg1"/>
                </a:solidFill>
                <a:latin typeface="Agency FB" panose="020B0503020202020204" pitchFamily="34" charset="0"/>
              </a:rPr>
              <a:t>: dovrà essere possibile ottenere il livello di cambiamento riflesso dall'obiettivo, e legati al</a:t>
            </a: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it-IT" b="1" dirty="0">
                <a:solidFill>
                  <a:schemeClr val="bg1"/>
                </a:solidFill>
                <a:latin typeface="Agency FB" panose="020B0503020202020204" pitchFamily="34" charset="0"/>
              </a:rPr>
              <a:t>T</a:t>
            </a:r>
            <a:r>
              <a:rPr lang="it-IT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it-IT" dirty="0" err="1">
                <a:solidFill>
                  <a:schemeClr val="bg1"/>
                </a:solidFill>
                <a:latin typeface="Agency FB" panose="020B0503020202020204" pitchFamily="34" charset="0"/>
              </a:rPr>
              <a:t>emporizzati</a:t>
            </a:r>
            <a:r>
              <a:rPr lang="it-IT" dirty="0">
                <a:solidFill>
                  <a:schemeClr val="bg1"/>
                </a:solidFill>
                <a:latin typeface="Agency FB" panose="020B0503020202020204" pitchFamily="34" charset="0"/>
              </a:rPr>
              <a:t>: determinando il periodo di tempo in cui ogni obiettivo verrà raggiunto</a:t>
            </a:r>
          </a:p>
          <a:p>
            <a:pPr>
              <a:buFont typeface="Arial" charset="0"/>
              <a:buChar char="•"/>
              <a:defRPr/>
            </a:pPr>
            <a:endParaRPr lang="it-IT" dirty="0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E01E35E-F0EE-4BEB-867D-3DBFE92FFE2E}" type="datetime1">
              <a:rPr lang="it-IT">
                <a:solidFill>
                  <a:prstClr val="black">
                    <a:tint val="75000"/>
                  </a:prstClr>
                </a:solidFill>
                <a:latin typeface="Agency FB" panose="020B0503020202020204" pitchFamily="34" charset="0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14/07/25</a:t>
            </a:fld>
            <a:endParaRPr lang="it-IT" dirty="0">
              <a:solidFill>
                <a:prstClr val="black">
                  <a:tint val="75000"/>
                </a:prstClr>
              </a:solidFill>
              <a:latin typeface="Agency FB" panose="020B0503020202020204" pitchFamily="34" charset="0"/>
              <a:cs typeface="+mn-cs"/>
            </a:endParaRPr>
          </a:p>
        </p:txBody>
      </p:sp>
      <p:sp>
        <p:nvSpPr>
          <p:cNvPr id="6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2486025" y="5624513"/>
            <a:ext cx="4162425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050" dirty="0">
                <a:solidFill>
                  <a:prstClr val="black">
                    <a:tint val="75000"/>
                  </a:prstClr>
                </a:solidFill>
                <a:latin typeface="Agency FB" panose="020B0503020202020204" pitchFamily="34" charset="0"/>
                <a:cs typeface="+mn-cs"/>
              </a:rPr>
              <a:t>Maurizio Locatelli - Formazione Formatori CISL</a:t>
            </a:r>
          </a:p>
        </p:txBody>
      </p:sp>
    </p:spTree>
    <p:extLst>
      <p:ext uri="{BB962C8B-B14F-4D97-AF65-F5344CB8AC3E}">
        <p14:creationId xmlns:p14="http://schemas.microsoft.com/office/powerpoint/2010/main" val="2674588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/>
          <p:cNvSpPr>
            <a:spLocks noGrp="1"/>
          </p:cNvSpPr>
          <p:nvPr>
            <p:ph type="title"/>
          </p:nvPr>
        </p:nvSpPr>
        <p:spPr>
          <a:xfrm>
            <a:off x="0" y="857251"/>
            <a:ext cx="9144000" cy="994172"/>
          </a:xfrm>
          <a:solidFill>
            <a:schemeClr val="tx1"/>
          </a:solidFill>
        </p:spPr>
        <p:txBody>
          <a:bodyPr/>
          <a:lstStyle/>
          <a:p>
            <a:r>
              <a:rPr lang="it-IT" altLang="it-IT" dirty="0">
                <a:solidFill>
                  <a:schemeClr val="bg1"/>
                </a:solidFill>
                <a:latin typeface="Agency FB" panose="020B0503020202020204" pitchFamily="34" charset="0"/>
              </a:rPr>
              <a:t>IL CONTENITORE della formazione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37073" y="2035959"/>
            <a:ext cx="6663928" cy="4607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  <a:defRPr/>
            </a:pPr>
            <a:endParaRPr lang="it-IT" sz="3300" b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686050" y="2035959"/>
            <a:ext cx="5561388" cy="294561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685800" fontAlgn="auto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lang="it-IT" sz="1800" dirty="0">
              <a:solidFill>
                <a:srgbClr val="0563C1"/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E01E35E-F0EE-4BEB-867D-3DBFE92FFE2E}" type="datetime1">
              <a:rPr lang="it-IT">
                <a:solidFill>
                  <a:prstClr val="black">
                    <a:tint val="75000"/>
                  </a:prstClr>
                </a:solidFill>
                <a:latin typeface="Agency FB" panose="020B0503020202020204" pitchFamily="34" charset="0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14/07/25</a:t>
            </a:fld>
            <a:endParaRPr lang="it-IT" dirty="0">
              <a:solidFill>
                <a:prstClr val="black">
                  <a:tint val="75000"/>
                </a:prstClr>
              </a:solidFill>
              <a:latin typeface="Agency FB" panose="020B0503020202020204" pitchFamily="34" charset="0"/>
              <a:cs typeface="+mn-cs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663428" y="2075378"/>
            <a:ext cx="3817144" cy="33251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1" forceAA="0" compatLnSpc="1">
            <a:prstTxWarp prst="textNoShape">
              <a:avLst/>
            </a:prstTxWarp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>
                <a:solidFill>
                  <a:prstClr val="black"/>
                </a:solidFill>
                <a:latin typeface="Agency FB" panose="020B0503020202020204" pitchFamily="34" charset="0"/>
              </a:rPr>
              <a:t>PIANO</a:t>
            </a:r>
          </a:p>
        </p:txBody>
      </p:sp>
      <p:sp>
        <p:nvSpPr>
          <p:cNvPr id="10" name="Rettangolo 9"/>
          <p:cNvSpPr/>
          <p:nvPr/>
        </p:nvSpPr>
        <p:spPr>
          <a:xfrm>
            <a:off x="2963383" y="2431977"/>
            <a:ext cx="3255395" cy="26177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1" forceAA="0" compatLnSpc="1">
            <a:prstTxWarp prst="textNoShape">
              <a:avLst/>
            </a:prstTxWarp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>
                <a:solidFill>
                  <a:prstClr val="black"/>
                </a:solidFill>
                <a:latin typeface="Agency FB" panose="020B0503020202020204" pitchFamily="34" charset="0"/>
              </a:rPr>
              <a:t>Progetto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3280983" y="2771179"/>
            <a:ext cx="2664307" cy="19925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>
                <a:solidFill>
                  <a:prstClr val="black"/>
                </a:solidFill>
                <a:latin typeface="Agency FB" panose="020B0503020202020204" pitchFamily="34" charset="0"/>
              </a:rPr>
              <a:t>Corso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3642693" y="3122326"/>
            <a:ext cx="1940886" cy="1426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1" forceAA="0" compatLnSpc="1">
            <a:prstTxWarp prst="textNoShape">
              <a:avLst/>
            </a:prstTxWarp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>
                <a:solidFill>
                  <a:prstClr val="black"/>
                </a:solidFill>
                <a:latin typeface="Agency FB" panose="020B0503020202020204" pitchFamily="34" charset="0"/>
              </a:rPr>
              <a:t>Modulo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4233305" y="3833903"/>
            <a:ext cx="759663" cy="3528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>
                <a:solidFill>
                  <a:prstClr val="black"/>
                </a:solidFill>
                <a:latin typeface="Agency FB" panose="020B0503020202020204" pitchFamily="34" charset="0"/>
              </a:rPr>
              <a:t>Attività</a:t>
            </a:r>
          </a:p>
        </p:txBody>
      </p:sp>
      <p:sp>
        <p:nvSpPr>
          <p:cNvPr id="17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5995344" y="5624512"/>
            <a:ext cx="3072456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050" dirty="0">
                <a:solidFill>
                  <a:prstClr val="black">
                    <a:tint val="75000"/>
                  </a:prstClr>
                </a:solidFill>
                <a:latin typeface="Agency FB" panose="020B0503020202020204" pitchFamily="34" charset="0"/>
                <a:cs typeface="+mn-cs"/>
              </a:rPr>
              <a:t>Maurizio Locatelli - Formazione Formatori CISL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3941237" y="3479972"/>
            <a:ext cx="1343798" cy="86767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1" forceAA="0" compatLnSpc="1">
            <a:prstTxWarp prst="textNoShape">
              <a:avLst/>
            </a:prstTxWarp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>
                <a:solidFill>
                  <a:prstClr val="black"/>
                </a:solidFill>
                <a:latin typeface="Agency FB" panose="020B0503020202020204" pitchFamily="34" charset="0"/>
              </a:rPr>
              <a:t>Unità didattica</a:t>
            </a:r>
          </a:p>
        </p:txBody>
      </p:sp>
    </p:spTree>
    <p:extLst>
      <p:ext uri="{BB962C8B-B14F-4D97-AF65-F5344CB8AC3E}">
        <p14:creationId xmlns:p14="http://schemas.microsoft.com/office/powerpoint/2010/main" val="1289181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350">
              <a:solidFill>
                <a:prstClr val="white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" y="1259530"/>
            <a:ext cx="6501369" cy="433894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>
          <a:xfrm flipH="1">
            <a:off x="2113383" y="948224"/>
            <a:ext cx="7030615" cy="51435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350">
              <a:solidFill>
                <a:prstClr val="white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1"/>
          <p:cNvSpPr txBox="1">
            <a:spLocks noGrp="1"/>
          </p:cNvSpPr>
          <p:nvPr>
            <p:ph type="ctrTitle"/>
          </p:nvPr>
        </p:nvSpPr>
        <p:spPr>
          <a:xfrm>
            <a:off x="5528386" y="3091338"/>
            <a:ext cx="3376542" cy="10462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100"/>
            </a:pPr>
            <a:r>
              <a:rPr lang="it-IT" sz="3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COMPETENZE PER LA PARTECIPAZIONE</a:t>
            </a:r>
            <a:endParaRPr sz="3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7" name="Google Shape;107;p1"/>
          <p:cNvSpPr txBox="1">
            <a:spLocks noGrp="1"/>
          </p:cNvSpPr>
          <p:nvPr>
            <p:ph type="subTitle" idx="1"/>
          </p:nvPr>
        </p:nvSpPr>
        <p:spPr>
          <a:xfrm>
            <a:off x="5578538" y="4706245"/>
            <a:ext cx="3276237" cy="861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 fontScale="47500" lnSpcReduction="2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it-IT" sz="3825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Piano Formativo 2023 – 2024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endParaRPr lang="it-IT" sz="2100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it-IT" sz="3150" i="1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Claudio </a:t>
            </a:r>
            <a:r>
              <a:rPr lang="it-IT" sz="3150" i="1" cap="none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Arlati</a:t>
            </a:r>
            <a:endParaRPr lang="it-IT" sz="2550" i="1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5528386" y="4457851"/>
            <a:ext cx="3376541" cy="34289"/>
          </a:xfrm>
          <a:prstGeom prst="rect">
            <a:avLst/>
          </a:prstGeom>
          <a:solidFill>
            <a:srgbClr val="C8C8C8"/>
          </a:solidFill>
          <a:ln w="9525" cap="flat" cmpd="sng">
            <a:solidFill>
              <a:srgbClr val="C8C8C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defRPr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D518A51-AB93-413E-849B-A7F356990D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601" y="1293958"/>
            <a:ext cx="2541150" cy="88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11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Rectangle 2">
            <a:extLst>
              <a:ext uri="{FF2B5EF4-FFF2-40B4-BE49-F238E27FC236}">
                <a16:creationId xmlns:a16="http://schemas.microsoft.com/office/drawing/2014/main" id="{893E262A-DE8F-4700-C216-7CA2B401B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31119"/>
            <a:ext cx="6172200" cy="594122"/>
          </a:xfrm>
        </p:spPr>
        <p:txBody>
          <a:bodyPr/>
          <a:lstStyle/>
          <a:p>
            <a:pPr eaLnBrk="1" hangingPunct="1"/>
            <a:r>
              <a:rPr lang="it-IT" altLang="it-IT" sz="2400" dirty="0"/>
              <a:t>La tassonomia della partecipazione</a:t>
            </a:r>
          </a:p>
        </p:txBody>
      </p:sp>
      <p:sp>
        <p:nvSpPr>
          <p:cNvPr id="1046" name="Rectangle 3">
            <a:extLst>
              <a:ext uri="{FF2B5EF4-FFF2-40B4-BE49-F238E27FC236}">
                <a16:creationId xmlns:a16="http://schemas.microsoft.com/office/drawing/2014/main" id="{BC09FDE8-124F-AC23-ADDC-05D41BB8B641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marL="457200" indent="-457200"/>
            <a:endParaRPr lang="it-IT" altLang="it-IT" sz="2100">
              <a:sym typeface="Symbol" panose="05050102010706020507" pitchFamily="18" charset="2"/>
            </a:endParaRPr>
          </a:p>
          <a:p>
            <a:pPr marL="457200" indent="-457200"/>
            <a:endParaRPr lang="it-IT" altLang="it-IT" sz="2100">
              <a:sym typeface="Symbol" panose="05050102010706020507" pitchFamily="18" charset="2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9FA443A-6EE3-0F1D-A5B3-1595F9C56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4E67977-BCCF-4C57-9BCC-6F347AF4667A}" type="slidenum">
              <a:rPr lang="it-IT" altLang="it-IT">
                <a:solidFill>
                  <a:prstClr val="black">
                    <a:lumMod val="75000"/>
                    <a:lumOff val="25000"/>
                  </a:prstClr>
                </a:solidFill>
                <a:latin typeface="Franklin Gothic Book" panose="020B0502020104020203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it-IT" altLang="it-IT">
              <a:solidFill>
                <a:prstClr val="black">
                  <a:lumMod val="75000"/>
                  <a:lumOff val="25000"/>
                </a:prstClr>
              </a:solidFill>
              <a:latin typeface="Franklin Gothic Book" panose="020B0502020104020203"/>
              <a:cs typeface="+mn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6C87BF-C317-15F6-E3F3-612B6323E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978" y="2082584"/>
            <a:ext cx="2882822" cy="3866445"/>
          </a:xfrm>
          <a:prstGeom prst="rect">
            <a:avLst/>
          </a:prstGeom>
        </p:spPr>
      </p:pic>
      <p:sp>
        <p:nvSpPr>
          <p:cNvPr id="7" name="Freccia a sinistra 6">
            <a:extLst>
              <a:ext uri="{FF2B5EF4-FFF2-40B4-BE49-F238E27FC236}">
                <a16:creationId xmlns:a16="http://schemas.microsoft.com/office/drawing/2014/main" id="{AA922B07-DFD2-0314-34E8-ED2A17992D91}"/>
              </a:ext>
            </a:extLst>
          </p:cNvPr>
          <p:cNvSpPr/>
          <p:nvPr/>
        </p:nvSpPr>
        <p:spPr>
          <a:xfrm>
            <a:off x="5535386" y="3495481"/>
            <a:ext cx="2383339" cy="121064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350" dirty="0">
                <a:solidFill>
                  <a:prstClr val="white"/>
                </a:solidFill>
                <a:latin typeface="Franklin Gothic Book" panose="020B0502020104020203"/>
              </a:rPr>
              <a:t>Legge 76/2025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7F99C9-1237-453B-A3B1-B88F7D693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4" y="1383868"/>
            <a:ext cx="8272212" cy="569249"/>
          </a:xfrm>
        </p:spPr>
        <p:txBody>
          <a:bodyPr/>
          <a:lstStyle/>
          <a:p>
            <a:r>
              <a:rPr lang="it-IT" dirty="0"/>
              <a:t>Culture organizzative </a:t>
            </a:r>
            <a:r>
              <a:rPr lang="it-IT" sz="1500" dirty="0"/>
              <a:t>(L. </a:t>
            </a:r>
            <a:r>
              <a:rPr lang="it-IT" sz="1500" dirty="0" err="1"/>
              <a:t>amovilli</a:t>
            </a:r>
            <a:r>
              <a:rPr lang="it-IT" sz="1500" dirty="0"/>
              <a:t>)</a:t>
            </a: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11FAD7A3-6563-4573-8904-3FFF824A4CE0}"/>
              </a:ext>
            </a:extLst>
          </p:cNvPr>
          <p:cNvGraphicFramePr>
            <a:graphicFrameLocks noGrp="1"/>
          </p:cNvGraphicFramePr>
          <p:nvPr/>
        </p:nvGraphicFramePr>
        <p:xfrm>
          <a:off x="1297756" y="2226052"/>
          <a:ext cx="6323816" cy="246504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61908">
                  <a:extLst>
                    <a:ext uri="{9D8B030D-6E8A-4147-A177-3AD203B41FA5}">
                      <a16:colId xmlns:a16="http://schemas.microsoft.com/office/drawing/2014/main" val="3010740480"/>
                    </a:ext>
                  </a:extLst>
                </a:gridCol>
                <a:gridCol w="3161908">
                  <a:extLst>
                    <a:ext uri="{9D8B030D-6E8A-4147-A177-3AD203B41FA5}">
                      <a16:colId xmlns:a16="http://schemas.microsoft.com/office/drawing/2014/main" val="2915906593"/>
                    </a:ext>
                  </a:extLst>
                </a:gridCol>
              </a:tblGrid>
              <a:tr h="1232522">
                <a:tc>
                  <a:txBody>
                    <a:bodyPr/>
                    <a:lstStyle/>
                    <a:p>
                      <a:r>
                        <a:rPr lang="it-IT" sz="1000" dirty="0"/>
                        <a:t>Sistema fortemente prescrittivo, dall’alto verso il basso</a:t>
                      </a:r>
                    </a:p>
                    <a:p>
                      <a:r>
                        <a:rPr lang="it-IT" sz="1000" dirty="0"/>
                        <a:t>La partecipazione è richiesta solo a livello individuale e principalmente attraverso la leva economica</a:t>
                      </a:r>
                    </a:p>
                    <a:p>
                      <a:r>
                        <a:rPr lang="it-IT" sz="1000" dirty="0"/>
                        <a:t>Sindacato come controparte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000" dirty="0"/>
                        <a:t>Terreno ideale per la partecipazione </a:t>
                      </a:r>
                    </a:p>
                    <a:p>
                      <a:r>
                        <a:rPr lang="it-IT" sz="1000" dirty="0"/>
                        <a:t>Sindacato che co - costruisce gli obiettivi e ne è corresponsabile </a:t>
                      </a:r>
                    </a:p>
                    <a:p>
                      <a:r>
                        <a:rPr lang="it-IT" sz="1000" dirty="0"/>
                        <a:t>Maggiore livello di istituzionalizzazione del sindacato</a:t>
                      </a:r>
                    </a:p>
                    <a:p>
                      <a:r>
                        <a:rPr lang="it-IT" sz="1000" dirty="0"/>
                        <a:t>Attenzione spasmodica ai processi di informazione e consultazione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92389579"/>
                  </a:ext>
                </a:extLst>
              </a:tr>
              <a:tr h="1232522">
                <a:tc>
                  <a:txBody>
                    <a:bodyPr/>
                    <a:lstStyle/>
                    <a:p>
                      <a:r>
                        <a:rPr lang="it-IT" sz="1000" dirty="0"/>
                        <a:t>Grado zero: nessuna condivisione di obiettivi, assenza di relazioni positive</a:t>
                      </a:r>
                    </a:p>
                    <a:p>
                      <a:r>
                        <a:rPr lang="it-IT" sz="1000" dirty="0"/>
                        <a:t>Nessun esercizio della partecipazione ad </a:t>
                      </a:r>
                      <a:r>
                        <a:rPr lang="it-IT" sz="1000"/>
                        <a:t>alcun titolo</a:t>
                      </a:r>
                      <a:endParaRPr lang="it-IT" sz="1000" dirty="0"/>
                    </a:p>
                    <a:p>
                      <a:r>
                        <a:rPr lang="it-IT" sz="1000" dirty="0"/>
                        <a:t>Qual è la direzione verso la quale si va?</a:t>
                      </a:r>
                    </a:p>
                    <a:p>
                      <a:endParaRPr lang="it-IT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000" dirty="0"/>
                        <a:t>Si è una «grande famiglia», il clima organizzativo è buono, ma il sindacato non si occupa degli obiettivi (non può, non ne sente il bisogno)</a:t>
                      </a:r>
                    </a:p>
                    <a:p>
                      <a:r>
                        <a:rPr lang="it-IT" sz="1000" dirty="0"/>
                        <a:t>Collusione, «mettiamoci d’accordo»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77525947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88E1BBE8-E9A8-42A5-ADF7-F23C8A507C1E}"/>
              </a:ext>
            </a:extLst>
          </p:cNvPr>
          <p:cNvSpPr txBox="1"/>
          <p:nvPr/>
        </p:nvSpPr>
        <p:spPr>
          <a:xfrm>
            <a:off x="285209" y="2637554"/>
            <a:ext cx="89790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350" dirty="0">
                <a:solidFill>
                  <a:prstClr val="black"/>
                </a:solidFill>
                <a:latin typeface="Franklin Gothic Book" panose="020B0502020104020203"/>
                <a:cs typeface="+mn-cs"/>
              </a:rPr>
              <a:t>Condivisione obiettivi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BED90DE-4A7E-4342-8DAB-9E36666D898C}"/>
              </a:ext>
            </a:extLst>
          </p:cNvPr>
          <p:cNvSpPr txBox="1"/>
          <p:nvPr/>
        </p:nvSpPr>
        <p:spPr>
          <a:xfrm>
            <a:off x="7753940" y="4706987"/>
            <a:ext cx="8979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1350" dirty="0">
                <a:solidFill>
                  <a:prstClr val="black"/>
                </a:solidFill>
                <a:latin typeface="Franklin Gothic Book" panose="020B0502020104020203"/>
                <a:cs typeface="+mn-cs"/>
              </a:rPr>
              <a:t>Relazioni positive</a:t>
            </a:r>
          </a:p>
        </p:txBody>
      </p:sp>
      <p:sp>
        <p:nvSpPr>
          <p:cNvPr id="8" name="Croce 7">
            <a:extLst>
              <a:ext uri="{FF2B5EF4-FFF2-40B4-BE49-F238E27FC236}">
                <a16:creationId xmlns:a16="http://schemas.microsoft.com/office/drawing/2014/main" id="{E30BA02F-E921-CFCF-546D-D05E2B2F942C}"/>
              </a:ext>
            </a:extLst>
          </p:cNvPr>
          <p:cNvSpPr/>
          <p:nvPr/>
        </p:nvSpPr>
        <p:spPr>
          <a:xfrm>
            <a:off x="844076" y="2061600"/>
            <a:ext cx="339036" cy="328904"/>
          </a:xfrm>
          <a:prstGeom prst="plus">
            <a:avLst>
              <a:gd name="adj" fmla="val 221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sz="1350">
              <a:solidFill>
                <a:prstClr val="white"/>
              </a:solidFill>
              <a:latin typeface="Franklin Gothic Book" panose="020B0502020104020203"/>
            </a:endParaRPr>
          </a:p>
        </p:txBody>
      </p:sp>
      <p:sp>
        <p:nvSpPr>
          <p:cNvPr id="9" name="Segno di sottrazione 8">
            <a:extLst>
              <a:ext uri="{FF2B5EF4-FFF2-40B4-BE49-F238E27FC236}">
                <a16:creationId xmlns:a16="http://schemas.microsoft.com/office/drawing/2014/main" id="{7990837C-8279-D2E9-9CB0-297673280073}"/>
              </a:ext>
            </a:extLst>
          </p:cNvPr>
          <p:cNvSpPr/>
          <p:nvPr/>
        </p:nvSpPr>
        <p:spPr>
          <a:xfrm>
            <a:off x="7001957" y="4949360"/>
            <a:ext cx="685800" cy="6858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sz="1350">
              <a:solidFill>
                <a:prstClr val="white"/>
              </a:solidFill>
              <a:latin typeface="Franklin Gothic Book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3664089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F92071-3A39-474B-9B0F-AB81A1FC0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4" y="1383867"/>
            <a:ext cx="8272212" cy="463198"/>
          </a:xfrm>
        </p:spPr>
        <p:txBody>
          <a:bodyPr/>
          <a:lstStyle/>
          <a:p>
            <a:r>
              <a:rPr lang="it-IT" dirty="0"/>
              <a:t>Leadership partecipativa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473B3B-2AE1-42D7-B4AD-C7C59ED54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06" y="2798926"/>
            <a:ext cx="8354600" cy="3201824"/>
          </a:xfrm>
        </p:spPr>
        <p:txBody>
          <a:bodyPr>
            <a:normAutofit/>
          </a:bodyPr>
          <a:lstStyle/>
          <a:p>
            <a:pPr algn="just"/>
            <a:r>
              <a:rPr lang="it-IT" sz="1500" dirty="0"/>
              <a:t>Il processo di influenzare gli altri per comprendere e concordare ciò che deve essere fatto e come può essere fatto in modo efficace e il processo di facilitazione individuale e collettiva sforzi per raggiungere gli obiettivi condivisi</a:t>
            </a:r>
          </a:p>
          <a:p>
            <a:pPr algn="just"/>
            <a:r>
              <a:rPr lang="it-IT" sz="1500" dirty="0"/>
              <a:t>Robert Katz definisce tre dimensioni della leadership&gt;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it-IT" sz="1500" b="1" dirty="0"/>
              <a:t>Skill tecniche</a:t>
            </a:r>
            <a:r>
              <a:rPr lang="it-IT" sz="1500" dirty="0"/>
              <a:t>&gt; competenze in un tipo specifico di attività, in particolare quelli che coinvolgono metodi, processi, procedure o tecniche 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it-IT" sz="1500" b="1" dirty="0"/>
              <a:t>Skill sociali</a:t>
            </a:r>
            <a:r>
              <a:rPr lang="it-IT" sz="1500" dirty="0"/>
              <a:t>&gt; capacità di lavorare in gruppo e costruire azioni specifiche attraverso il metodo cooperativo (insieme agli altri)&gt; capacità di lavorare con le persone (</a:t>
            </a:r>
            <a:r>
              <a:rPr lang="it-IT" sz="1500" dirty="0" err="1"/>
              <a:t>Northouse</a:t>
            </a:r>
            <a:r>
              <a:rPr lang="it-IT" sz="1500" dirty="0"/>
              <a:t>)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it-IT" sz="1500" b="1" dirty="0"/>
              <a:t>Skill cognitive</a:t>
            </a:r>
            <a:r>
              <a:rPr lang="it-IT" sz="1500" dirty="0"/>
              <a:t>&gt; la capacità di vedere l'impresa nel suo insieme; essere consapevoli di come le varie funzioni dell'organizzazione dipendono l'una dall'altra e come i cambiamenti in una qualsiasi parte influenzano tutte le altre</a:t>
            </a:r>
          </a:p>
          <a:p>
            <a:pPr lvl="1" algn="just">
              <a:buFont typeface="Wingdings" panose="05000000000000000000" pitchFamily="2" charset="2"/>
              <a:buChar char="q"/>
            </a:pPr>
            <a:endParaRPr lang="it-IT" sz="1500" dirty="0"/>
          </a:p>
          <a:p>
            <a:pPr lvl="1">
              <a:buFont typeface="Wingdings" panose="05000000000000000000" pitchFamily="2" charset="2"/>
              <a:buChar char="q"/>
            </a:pPr>
            <a:endParaRPr lang="it-IT" sz="1500" dirty="0"/>
          </a:p>
          <a:p>
            <a:pPr lvl="1">
              <a:buFont typeface="Wingdings" panose="05000000000000000000" pitchFamily="2" charset="2"/>
              <a:buChar char="q"/>
            </a:pPr>
            <a:endParaRPr lang="it-IT" sz="1350" dirty="0"/>
          </a:p>
          <a:p>
            <a:pPr lvl="1">
              <a:buFont typeface="Wingdings" panose="05000000000000000000" pitchFamily="2" charset="2"/>
              <a:buChar char="q"/>
            </a:pPr>
            <a:endParaRPr lang="it-IT" sz="135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729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F92071-3A39-474B-9B0F-AB81A1FC0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4" y="1383868"/>
            <a:ext cx="8272212" cy="369122"/>
          </a:xfrm>
        </p:spPr>
        <p:txBody>
          <a:bodyPr>
            <a:normAutofit fontScale="90000"/>
          </a:bodyPr>
          <a:lstStyle/>
          <a:p>
            <a:r>
              <a:rPr lang="it-IT" dirty="0"/>
              <a:t>Leadership partecipativa</a:t>
            </a:r>
          </a:p>
        </p:txBody>
      </p:sp>
      <p:graphicFrame>
        <p:nvGraphicFramePr>
          <p:cNvPr id="7" name="Tabella 7">
            <a:extLst>
              <a:ext uri="{FF2B5EF4-FFF2-40B4-BE49-F238E27FC236}">
                <a16:creationId xmlns:a16="http://schemas.microsoft.com/office/drawing/2014/main" id="{954981EF-C558-400F-B72D-226D24EA12A6}"/>
              </a:ext>
            </a:extLst>
          </p:cNvPr>
          <p:cNvGraphicFramePr>
            <a:graphicFrameLocks noGrp="1"/>
          </p:cNvGraphicFramePr>
          <p:nvPr/>
        </p:nvGraphicFramePr>
        <p:xfrm>
          <a:off x="188296" y="1847065"/>
          <a:ext cx="8649188" cy="2664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791">
                  <a:extLst>
                    <a:ext uri="{9D8B030D-6E8A-4147-A177-3AD203B41FA5}">
                      <a16:colId xmlns:a16="http://schemas.microsoft.com/office/drawing/2014/main" val="2566678303"/>
                    </a:ext>
                  </a:extLst>
                </a:gridCol>
                <a:gridCol w="7402397">
                  <a:extLst>
                    <a:ext uri="{9D8B030D-6E8A-4147-A177-3AD203B41FA5}">
                      <a16:colId xmlns:a16="http://schemas.microsoft.com/office/drawing/2014/main" val="2565054488"/>
                    </a:ext>
                  </a:extLst>
                </a:gridCol>
              </a:tblGrid>
              <a:tr h="888012">
                <a:tc>
                  <a:txBody>
                    <a:bodyPr/>
                    <a:lstStyle/>
                    <a:p>
                      <a:r>
                        <a:rPr lang="it-IT" sz="1000" b="1" i="1" dirty="0"/>
                        <a:t>Skill tecniche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dirty="0"/>
                        <a:t>Conoscenza del mercato di riferimento e dell’attività dell’impresa </a:t>
                      </a:r>
                    </a:p>
                    <a:p>
                      <a:pPr algn="just"/>
                      <a:r>
                        <a:rPr lang="it-IT" sz="1000" dirty="0"/>
                        <a:t>Conoscenze delle strategie d’impresa</a:t>
                      </a:r>
                    </a:p>
                    <a:p>
                      <a:pPr algn="just"/>
                      <a:r>
                        <a:rPr lang="it-IT" sz="1000" dirty="0"/>
                        <a:t>Conoscenza delle leggi del lavoro e delle pratiche di relazioni industriali</a:t>
                      </a:r>
                    </a:p>
                    <a:p>
                      <a:pPr algn="just"/>
                      <a:r>
                        <a:rPr lang="it-IT" sz="1000" dirty="0"/>
                        <a:t>Conoscenze del diritto societario</a:t>
                      </a:r>
                    </a:p>
                    <a:p>
                      <a:pPr algn="just"/>
                      <a:r>
                        <a:rPr lang="it-IT" sz="1000" dirty="0"/>
                        <a:t>Conoscenze sulle rendicontazioni economico – finanziaria e non economico – finanziaria (bilanci sociali e ambientali)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71914210"/>
                  </a:ext>
                </a:extLst>
              </a:tr>
              <a:tr h="888012">
                <a:tc>
                  <a:txBody>
                    <a:bodyPr/>
                    <a:lstStyle/>
                    <a:p>
                      <a:r>
                        <a:rPr lang="it-IT" sz="1000" b="1" i="1" dirty="0"/>
                        <a:t>Skill sociali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dirty="0"/>
                        <a:t>Capacità di risolvere le controversie in modo efficace e tempestivo</a:t>
                      </a:r>
                    </a:p>
                    <a:p>
                      <a:pPr algn="just"/>
                      <a:r>
                        <a:rPr lang="it-IT" sz="1000" dirty="0"/>
                        <a:t>Capacità di costruire, mantenere e gestire in modo efficace le relazioni con le principali parti interessate a nome di chi si rappresenta</a:t>
                      </a:r>
                    </a:p>
                    <a:p>
                      <a:pPr algn="just"/>
                      <a:r>
                        <a:rPr lang="it-IT" sz="1000" dirty="0"/>
                        <a:t>Eccellenti capacità di negoziazione</a:t>
                      </a:r>
                    </a:p>
                    <a:p>
                      <a:pPr algn="just"/>
                      <a:r>
                        <a:rPr lang="it-IT" sz="1000" dirty="0"/>
                        <a:t>Capacità di comunicare in modo efficace e di ascoltare attentamente</a:t>
                      </a:r>
                    </a:p>
                    <a:p>
                      <a:pPr algn="just"/>
                      <a:r>
                        <a:rPr lang="it-IT" sz="1000" dirty="0"/>
                        <a:t>Capacità di essere autentici e di agire secondo i propri valori morali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1560628"/>
                  </a:ext>
                </a:extLst>
              </a:tr>
              <a:tr h="888012">
                <a:tc>
                  <a:txBody>
                    <a:bodyPr/>
                    <a:lstStyle/>
                    <a:p>
                      <a:r>
                        <a:rPr lang="it-IT" sz="1000" b="1" i="1" dirty="0"/>
                        <a:t>Skill cognitive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00" dirty="0"/>
                        <a:t>Concezione sistemica dell’impresa</a:t>
                      </a:r>
                    </a:p>
                    <a:p>
                      <a:pPr algn="just"/>
                      <a:r>
                        <a:rPr lang="it-IT" sz="1000" dirty="0"/>
                        <a:t>Capacità di raccogliere informazioni da un'ampia rete di esperti e fonti sia interne che esterne per risolvere problemi complessi</a:t>
                      </a:r>
                    </a:p>
                    <a:p>
                      <a:pPr algn="just"/>
                      <a:r>
                        <a:rPr lang="it-IT" sz="1000" dirty="0"/>
                        <a:t>Capacità di anticipare i cambiamenti e preparare in modo proattivo il sindacato e i suoi membri in vista del cambiamenti attesi</a:t>
                      </a:r>
                    </a:p>
                    <a:p>
                      <a:pPr algn="just"/>
                      <a:r>
                        <a:rPr lang="it-IT" sz="1000" dirty="0"/>
                        <a:t>Capacità di prevedere le potenziali mosse del management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84574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821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264257" y="1005895"/>
            <a:ext cx="8615487" cy="48462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4606" tIns="32294" rIns="64606" bIns="32294" anchor="ctr" anchorCtr="0">
            <a:noAutofit/>
          </a:bodyPr>
          <a:lstStyle/>
          <a:p>
            <a:pPr algn="ctr"/>
            <a:endParaRPr sz="1272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" name="Google Shape;104;p1"/>
          <p:cNvPicPr preferRelativeResize="0"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2"/>
          <a:stretch/>
        </p:blipFill>
        <p:spPr>
          <a:xfrm>
            <a:off x="0" y="1168225"/>
            <a:ext cx="6331297" cy="452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>
          <a:xfrm flipH="1">
            <a:off x="2255489" y="1052050"/>
            <a:ext cx="6624253" cy="4846211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4606" tIns="32294" rIns="64606" bIns="32294" anchor="ctr" anchorCtr="0">
            <a:noAutofit/>
          </a:bodyPr>
          <a:lstStyle/>
          <a:p>
            <a:pPr algn="ctr"/>
            <a:endParaRPr sz="1272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1"/>
          <p:cNvSpPr txBox="1">
            <a:spLocks noGrp="1"/>
          </p:cNvSpPr>
          <p:nvPr>
            <p:ph type="ctrTitle"/>
          </p:nvPr>
        </p:nvSpPr>
        <p:spPr>
          <a:xfrm>
            <a:off x="5808322" y="1906688"/>
            <a:ext cx="2901170" cy="205650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4606" tIns="32294" rIns="64606" bIns="32294" numCol="1" anchor="ctr" anchorCtr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90000"/>
              </a:lnSpc>
              <a:buClr>
                <a:schemeClr val="dk1"/>
              </a:buClr>
              <a:buSzPts val="4100"/>
            </a:pPr>
            <a:r>
              <a:rPr lang="it-IT" sz="2736" b="1" dirty="0">
                <a:solidFill>
                  <a:schemeClr val="tx1"/>
                </a:solidFill>
              </a:rPr>
              <a:t>Corso Contrattualisti CISL del settore privato</a:t>
            </a:r>
            <a:endParaRPr sz="2736" dirty="0">
              <a:solidFill>
                <a:schemeClr val="tx1"/>
              </a:solidFill>
            </a:endParaRPr>
          </a:p>
        </p:txBody>
      </p:sp>
      <p:sp>
        <p:nvSpPr>
          <p:cNvPr id="107" name="Google Shape;107;p1"/>
          <p:cNvSpPr txBox="1">
            <a:spLocks noGrp="1"/>
          </p:cNvSpPr>
          <p:nvPr>
            <p:ph type="subTitle" idx="1"/>
          </p:nvPr>
        </p:nvSpPr>
        <p:spPr>
          <a:xfrm>
            <a:off x="5808322" y="4145750"/>
            <a:ext cx="2909971" cy="15640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4606" tIns="32294" rIns="64606" bIns="32294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l">
              <a:lnSpc>
                <a:spcPct val="110000"/>
              </a:lnSpc>
              <a:buClr>
                <a:schemeClr val="dk1"/>
              </a:buClr>
              <a:buSzPts val="2000"/>
            </a:pPr>
            <a:r>
              <a:rPr lang="it-IT" dirty="0">
                <a:solidFill>
                  <a:schemeClr val="tx1"/>
                </a:solidFill>
              </a:rPr>
              <a:t>Innovare la contrattazione</a:t>
            </a:r>
          </a:p>
          <a:p>
            <a:pPr algn="l">
              <a:lnSpc>
                <a:spcPct val="110000"/>
              </a:lnSpc>
              <a:buClr>
                <a:schemeClr val="dk1"/>
              </a:buClr>
              <a:buSzPts val="2000"/>
            </a:pPr>
            <a:r>
              <a:rPr lang="it-IT" dirty="0">
                <a:solidFill>
                  <a:schemeClr val="tx1"/>
                </a:solidFill>
              </a:rPr>
              <a:t>per promuovere relazioni di lavoro partecipative</a:t>
            </a:r>
          </a:p>
          <a:p>
            <a:pPr algn="l">
              <a:lnSpc>
                <a:spcPct val="110000"/>
              </a:lnSpc>
              <a:buClr>
                <a:schemeClr val="dk1"/>
              </a:buClr>
              <a:buSzPts val="2000"/>
            </a:pPr>
            <a:endParaRPr lang="it-IT" dirty="0">
              <a:solidFill>
                <a:schemeClr val="tx1"/>
              </a:solidFill>
            </a:endParaRPr>
          </a:p>
          <a:p>
            <a:pPr algn="l">
              <a:lnSpc>
                <a:spcPct val="110000"/>
              </a:lnSpc>
              <a:buClr>
                <a:schemeClr val="dk1"/>
              </a:buClr>
              <a:buSzPts val="2000"/>
            </a:pPr>
            <a:r>
              <a:rPr lang="it-IT" i="1" dirty="0">
                <a:solidFill>
                  <a:schemeClr val="tx1"/>
                </a:solidFill>
              </a:rPr>
              <a:t>Francesco Lauria</a:t>
            </a:r>
            <a:endParaRPr i="1" dirty="0">
              <a:solidFill>
                <a:schemeClr val="tx1"/>
              </a:solidFill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5875183" y="3950274"/>
            <a:ext cx="2843111" cy="12923"/>
          </a:xfrm>
          <a:prstGeom prst="rect">
            <a:avLst/>
          </a:prstGeom>
          <a:solidFill>
            <a:srgbClr val="C8C8C8"/>
          </a:solidFill>
          <a:ln w="9525" cap="flat" cmpd="sng">
            <a:solidFill>
              <a:srgbClr val="C8C8C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4606" tIns="32294" rIns="64606" bIns="32294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272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D518A51-AB93-413E-849B-A7F356990D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882" y="1054920"/>
            <a:ext cx="2476048" cy="86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40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3719" y="331117"/>
            <a:ext cx="7808781" cy="727610"/>
            <a:chOff x="822960" y="155448"/>
            <a:chExt cx="9131935" cy="850900"/>
          </a:xfrm>
        </p:grpSpPr>
        <p:sp>
          <p:nvSpPr>
            <p:cNvPr id="3" name="object 3"/>
            <p:cNvSpPr/>
            <p:nvPr/>
          </p:nvSpPr>
          <p:spPr>
            <a:xfrm>
              <a:off x="827532" y="160020"/>
              <a:ext cx="9123045" cy="841375"/>
            </a:xfrm>
            <a:custGeom>
              <a:avLst/>
              <a:gdLst/>
              <a:ahLst/>
              <a:cxnLst/>
              <a:rect l="l" t="t" r="r" b="b"/>
              <a:pathLst>
                <a:path w="9123045" h="841375">
                  <a:moveTo>
                    <a:pt x="9122664" y="0"/>
                  </a:moveTo>
                  <a:lnTo>
                    <a:pt x="0" y="0"/>
                  </a:lnTo>
                  <a:lnTo>
                    <a:pt x="0" y="841248"/>
                  </a:lnTo>
                  <a:lnTo>
                    <a:pt x="9122664" y="841248"/>
                  </a:lnTo>
                  <a:lnTo>
                    <a:pt x="9122664" y="0"/>
                  </a:lnTo>
                  <a:close/>
                </a:path>
              </a:pathLst>
            </a:custGeom>
            <a:solidFill>
              <a:srgbClr val="E9E7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27532" y="160020"/>
              <a:ext cx="9123045" cy="841375"/>
            </a:xfrm>
            <a:custGeom>
              <a:avLst/>
              <a:gdLst/>
              <a:ahLst/>
              <a:cxnLst/>
              <a:rect l="l" t="t" r="r" b="b"/>
              <a:pathLst>
                <a:path w="9123045" h="841375">
                  <a:moveTo>
                    <a:pt x="0" y="841248"/>
                  </a:moveTo>
                  <a:lnTo>
                    <a:pt x="9122664" y="841248"/>
                  </a:lnTo>
                  <a:lnTo>
                    <a:pt x="9122664" y="0"/>
                  </a:lnTo>
                  <a:lnTo>
                    <a:pt x="0" y="0"/>
                  </a:lnTo>
                  <a:lnTo>
                    <a:pt x="0" y="841248"/>
                  </a:lnTo>
                  <a:close/>
                </a:path>
              </a:pathLst>
            </a:custGeom>
            <a:ln w="9144">
              <a:solidFill>
                <a:srgbClr val="FF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56615" y="461319"/>
            <a:ext cx="3640767" cy="484074"/>
          </a:xfrm>
          <a:prstGeom prst="rect">
            <a:avLst/>
          </a:prstGeom>
        </p:spPr>
        <p:txBody>
          <a:bodyPr vert="horz" wrap="square" lIns="0" tIns="10317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0860">
              <a:spcBef>
                <a:spcPts val="81"/>
              </a:spcBef>
            </a:pPr>
            <a:r>
              <a:rPr lang="it-IT" sz="3078" b="1" dirty="0">
                <a:latin typeface="Arial"/>
                <a:cs typeface="Arial"/>
              </a:rPr>
              <a:t>Contrattazione…</a:t>
            </a:r>
            <a:endParaRPr sz="3078" b="1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1816" y="1183672"/>
            <a:ext cx="8301670" cy="5364120"/>
          </a:xfrm>
          <a:prstGeom prst="rect">
            <a:avLst/>
          </a:prstGeom>
        </p:spPr>
        <p:txBody>
          <a:bodyPr vert="horz" wrap="square" lIns="0" tIns="9231" rIns="0" bIns="0" rtlCol="0">
            <a:spAutoFit/>
          </a:bodyPr>
          <a:lstStyle/>
          <a:p>
            <a:pPr marL="10860" marR="4344" algn="just">
              <a:lnSpc>
                <a:spcPct val="100600"/>
              </a:lnSpc>
              <a:spcBef>
                <a:spcPts val="73"/>
              </a:spcBef>
            </a:pPr>
            <a:r>
              <a:rPr lang="it-IT" sz="2651" i="1" dirty="0">
                <a:solidFill>
                  <a:srgbClr val="008000"/>
                </a:solidFill>
                <a:latin typeface="Arial"/>
                <a:cs typeface="Arial"/>
              </a:rPr>
              <a:t>Alla contrattazione il sindacato affida il compito </a:t>
            </a:r>
            <a:r>
              <a:rPr sz="2651" i="1" dirty="0" err="1">
                <a:solidFill>
                  <a:srgbClr val="008000"/>
                </a:solidFill>
                <a:latin typeface="Arial"/>
                <a:cs typeface="Arial"/>
              </a:rPr>
              <a:t>fondamentale</a:t>
            </a:r>
            <a:r>
              <a:rPr sz="2651" i="1" spc="34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di</a:t>
            </a:r>
            <a:r>
              <a:rPr sz="2651" i="1" spc="51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migliorare,</a:t>
            </a:r>
            <a:r>
              <a:rPr sz="2651" i="1" spc="6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in</a:t>
            </a:r>
            <a:r>
              <a:rPr sz="2651" i="1" spc="56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continuità,</a:t>
            </a:r>
            <a:r>
              <a:rPr sz="2651" i="1" spc="56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le</a:t>
            </a:r>
            <a:r>
              <a:rPr sz="2651" i="1" spc="6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condizioni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economiche</a:t>
            </a:r>
            <a:r>
              <a:rPr sz="2651" i="1" spc="217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2651" i="1" spc="227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professionali</a:t>
            </a:r>
            <a:r>
              <a:rPr sz="2651" i="1" spc="217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dei</a:t>
            </a:r>
            <a:r>
              <a:rPr sz="2651" i="1" spc="227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lavoratori.</a:t>
            </a:r>
            <a:r>
              <a:rPr sz="2651" i="1" spc="217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endParaRPr lang="it-IT" sz="2651" i="1" spc="217" dirty="0">
              <a:solidFill>
                <a:srgbClr val="008000"/>
              </a:solidFill>
              <a:latin typeface="Arial"/>
              <a:cs typeface="Arial"/>
            </a:endParaRPr>
          </a:p>
          <a:p>
            <a:pPr marL="10860" marR="4344" algn="just">
              <a:lnSpc>
                <a:spcPct val="100600"/>
              </a:lnSpc>
              <a:spcBef>
                <a:spcPts val="73"/>
              </a:spcBef>
            </a:pPr>
            <a:endParaRPr lang="it-IT" sz="2651" i="1" spc="217" dirty="0">
              <a:solidFill>
                <a:srgbClr val="008000"/>
              </a:solidFill>
              <a:latin typeface="Arial"/>
              <a:cs typeface="Arial"/>
            </a:endParaRPr>
          </a:p>
          <a:p>
            <a:pPr marL="10860" marR="4344" algn="just">
              <a:lnSpc>
                <a:spcPct val="100600"/>
              </a:lnSpc>
              <a:spcBef>
                <a:spcPts val="73"/>
              </a:spcBef>
            </a:pP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Quello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contrattuale</a:t>
            </a:r>
            <a:r>
              <a:rPr sz="2651" i="1" spc="-17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è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il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b="1" i="1" dirty="0">
                <a:solidFill>
                  <a:srgbClr val="008000"/>
                </a:solidFill>
                <a:latin typeface="Arial"/>
                <a:cs typeface="Arial"/>
              </a:rPr>
              <a:t>metodo</a:t>
            </a:r>
            <a:r>
              <a:rPr sz="2651" i="1" spc="-17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che</a:t>
            </a:r>
            <a:r>
              <a:rPr sz="2651" i="1" spc="-13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la</a:t>
            </a:r>
            <a:r>
              <a:rPr sz="2651" i="1" spc="-13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Cisl</a:t>
            </a:r>
            <a:r>
              <a:rPr sz="2651" i="1" spc="-13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ritiene</a:t>
            </a:r>
            <a:r>
              <a:rPr sz="2651" i="1" spc="-17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nettamente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superiore</a:t>
            </a:r>
            <a:r>
              <a:rPr sz="2651" i="1" spc="-1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agli altri,</a:t>
            </a:r>
            <a:r>
              <a:rPr sz="2651" i="1" spc="2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alla</a:t>
            </a:r>
            <a:r>
              <a:rPr sz="2651" i="1" spc="2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tutela</a:t>
            </a:r>
            <a:r>
              <a:rPr sz="2651" i="1" spc="2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legislativa</a:t>
            </a:r>
            <a:r>
              <a:rPr sz="2651" i="1" spc="1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o</a:t>
            </a:r>
            <a:r>
              <a:rPr sz="2651" i="1" spc="-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al</a:t>
            </a:r>
            <a:r>
              <a:rPr sz="2651" i="1" spc="2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mutamento</a:t>
            </a:r>
            <a:r>
              <a:rPr sz="2651" i="1" spc="17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spc="-21" dirty="0">
                <a:solidFill>
                  <a:srgbClr val="008000"/>
                </a:solidFill>
                <a:latin typeface="Arial"/>
                <a:cs typeface="Arial"/>
              </a:rPr>
              <a:t>di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prospettive</a:t>
            </a:r>
            <a:r>
              <a:rPr sz="2651" i="1" spc="308" dirty="0">
                <a:solidFill>
                  <a:srgbClr val="008000"/>
                </a:solidFill>
                <a:latin typeface="Arial"/>
                <a:cs typeface="Arial"/>
              </a:rPr>
              <a:t>  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politiche</a:t>
            </a:r>
            <a:r>
              <a:rPr sz="2651" i="1" spc="304" dirty="0">
                <a:solidFill>
                  <a:srgbClr val="008000"/>
                </a:solidFill>
                <a:latin typeface="Arial"/>
                <a:cs typeface="Arial"/>
              </a:rPr>
              <a:t>  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generali,</a:t>
            </a:r>
            <a:r>
              <a:rPr sz="2651" i="1" spc="299" dirty="0">
                <a:solidFill>
                  <a:srgbClr val="008000"/>
                </a:solidFill>
                <a:latin typeface="Arial"/>
                <a:cs typeface="Arial"/>
              </a:rPr>
              <a:t>  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perché</a:t>
            </a:r>
            <a:r>
              <a:rPr sz="2651" i="1" spc="299" dirty="0">
                <a:solidFill>
                  <a:srgbClr val="008000"/>
                </a:solidFill>
                <a:latin typeface="Arial"/>
                <a:cs typeface="Arial"/>
              </a:rPr>
              <a:t>    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impegna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direttamente</a:t>
            </a:r>
            <a:r>
              <a:rPr sz="2651" i="1" spc="37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2651" i="1" spc="38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lavoratori</a:t>
            </a:r>
            <a:r>
              <a:rPr sz="2651" i="1" spc="36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2651" i="1" spc="38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le</a:t>
            </a:r>
            <a:r>
              <a:rPr sz="2651" i="1" spc="40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loro</a:t>
            </a:r>
            <a:r>
              <a:rPr sz="2651" i="1" spc="36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organizzazioni,</a:t>
            </a:r>
            <a:r>
              <a:rPr sz="2651" i="1" spc="398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perché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dà</a:t>
            </a:r>
            <a:r>
              <a:rPr sz="2651" i="1" spc="4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concretezza</a:t>
            </a:r>
            <a:r>
              <a:rPr sz="2651" i="1" spc="462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2651" i="1" spc="4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dinamicità</a:t>
            </a:r>
            <a:r>
              <a:rPr sz="2651" i="1" spc="41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al</a:t>
            </a:r>
            <a:r>
              <a:rPr sz="2651" i="1" spc="40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conflitto</a:t>
            </a:r>
            <a:r>
              <a:rPr sz="2651" i="1" spc="40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di</a:t>
            </a:r>
            <a:r>
              <a:rPr sz="2651" i="1" spc="428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interessi</a:t>
            </a:r>
            <a:r>
              <a:rPr sz="2651" i="1" spc="419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2651" i="1" spc="4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spc="-21" dirty="0">
                <a:solidFill>
                  <a:srgbClr val="008000"/>
                </a:solidFill>
                <a:latin typeface="Arial"/>
                <a:cs typeface="Arial"/>
              </a:rPr>
              <a:t>lo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conduce</a:t>
            </a:r>
            <a:r>
              <a:rPr sz="2651" i="1" spc="-3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nell’alveo</a:t>
            </a:r>
            <a:r>
              <a:rPr sz="2651" i="1" spc="5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dei</a:t>
            </a:r>
            <a:r>
              <a:rPr sz="2651" i="1" spc="-3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 err="1">
                <a:solidFill>
                  <a:srgbClr val="008000"/>
                </a:solidFill>
                <a:latin typeface="Arial"/>
                <a:cs typeface="Arial"/>
              </a:rPr>
              <a:t>processi</a:t>
            </a:r>
            <a:r>
              <a:rPr sz="2651" i="1" spc="-2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spc="-9" dirty="0" err="1">
                <a:solidFill>
                  <a:srgbClr val="008000"/>
                </a:solidFill>
                <a:latin typeface="Arial"/>
                <a:cs typeface="Arial"/>
              </a:rPr>
              <a:t>democratici</a:t>
            </a:r>
            <a:r>
              <a:rPr lang="it-IT" sz="2651" i="1" spc="-9" dirty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lang="it-IT" sz="2651" spc="-9" dirty="0">
                <a:latin typeface="Arial"/>
                <a:cs typeface="Arial"/>
              </a:rPr>
              <a:t> </a:t>
            </a:r>
            <a:r>
              <a:rPr lang="it-IT" sz="2651" b="1" i="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</a:p>
          <a:p>
            <a:pPr marL="10860" marR="7602" algn="just">
              <a:lnSpc>
                <a:spcPts val="2932"/>
              </a:lnSpc>
              <a:spcBef>
                <a:spcPts val="94"/>
              </a:spcBef>
            </a:pPr>
            <a:r>
              <a:rPr lang="it-IT" sz="2651" b="1" i="1" dirty="0">
                <a:solidFill>
                  <a:srgbClr val="008000"/>
                </a:solidFill>
                <a:latin typeface="Arial"/>
                <a:cs typeface="Arial"/>
              </a:rPr>
              <a:t>                     </a:t>
            </a:r>
            <a:r>
              <a:rPr sz="2651" b="1" i="1" dirty="0">
                <a:solidFill>
                  <a:srgbClr val="008000"/>
                </a:solidFill>
                <a:latin typeface="Arial"/>
                <a:cs typeface="Arial"/>
              </a:rPr>
              <a:t>(da</a:t>
            </a:r>
            <a:r>
              <a:rPr sz="2651" b="1" i="1" spc="217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2651" b="1" i="1" dirty="0" err="1">
                <a:solidFill>
                  <a:srgbClr val="008000"/>
                </a:solidFill>
                <a:latin typeface="Arial"/>
                <a:cs typeface="Arial"/>
              </a:rPr>
              <a:t>Cos’è</a:t>
            </a:r>
            <a:r>
              <a:rPr sz="2651" b="1" i="1" spc="231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2651" b="1" i="1" dirty="0">
                <a:solidFill>
                  <a:srgbClr val="008000"/>
                </a:solidFill>
                <a:latin typeface="Arial"/>
                <a:cs typeface="Arial"/>
              </a:rPr>
              <a:t>la</a:t>
            </a:r>
            <a:r>
              <a:rPr sz="2651" b="1" i="1" spc="231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2651" b="1" i="1" dirty="0" err="1">
                <a:solidFill>
                  <a:srgbClr val="008000"/>
                </a:solidFill>
                <a:latin typeface="Arial"/>
                <a:cs typeface="Arial"/>
              </a:rPr>
              <a:t>Cisl</a:t>
            </a:r>
            <a:r>
              <a:rPr lang="it-IT" sz="2651" b="1" i="1" dirty="0">
                <a:solidFill>
                  <a:srgbClr val="008000"/>
                </a:solidFill>
                <a:latin typeface="Arial"/>
                <a:cs typeface="Arial"/>
              </a:rPr>
              <a:t>, Edizioni Lavoro)</a:t>
            </a:r>
            <a:endParaRPr sz="2651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629" y="335064"/>
            <a:ext cx="7801179" cy="611826"/>
          </a:xfrm>
          <a:prstGeom prst="rect">
            <a:avLst/>
          </a:prstGeom>
          <a:solidFill>
            <a:srgbClr val="E9E7E2"/>
          </a:solidFill>
          <a:ln w="9144">
            <a:solidFill>
              <a:srgbClr val="FFCCFF"/>
            </a:solidFill>
          </a:ln>
        </p:spPr>
        <p:txBody>
          <a:bodyPr vert="horz" wrap="square" lIns="0" tIns="136834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536473">
              <a:spcBef>
                <a:spcPts val="1077"/>
              </a:spcBef>
            </a:pPr>
            <a:r>
              <a:rPr sz="3078" b="1" spc="-9" dirty="0">
                <a:latin typeface="Arial"/>
                <a:cs typeface="Arial"/>
              </a:rPr>
              <a:t>Attualizzare</a:t>
            </a:r>
            <a:r>
              <a:rPr sz="3078" b="1" spc="-86" dirty="0">
                <a:latin typeface="Arial"/>
                <a:cs typeface="Arial"/>
              </a:rPr>
              <a:t> </a:t>
            </a:r>
            <a:r>
              <a:rPr sz="3078" b="1" dirty="0">
                <a:latin typeface="Arial"/>
                <a:cs typeface="Arial"/>
              </a:rPr>
              <a:t>i</a:t>
            </a:r>
            <a:r>
              <a:rPr sz="3078" b="1" spc="-47" dirty="0">
                <a:latin typeface="Arial"/>
                <a:cs typeface="Arial"/>
              </a:rPr>
              <a:t> </a:t>
            </a:r>
            <a:r>
              <a:rPr sz="3078" b="1" spc="-9" dirty="0">
                <a:latin typeface="Arial"/>
                <a:cs typeface="Arial"/>
              </a:rPr>
              <a:t>valori...</a:t>
            </a:r>
            <a:endParaRPr sz="3078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525" y="1444643"/>
            <a:ext cx="8283356" cy="4509063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0860" marR="4344" algn="just">
              <a:lnSpc>
                <a:spcPct val="99600"/>
              </a:lnSpc>
              <a:spcBef>
                <a:spcPts val="94"/>
              </a:spcBef>
            </a:pP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"(...)</a:t>
            </a:r>
            <a:r>
              <a:rPr sz="2651" i="1" spc="68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Altre</a:t>
            </a:r>
            <a:r>
              <a:rPr sz="2651" i="1" spc="64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scelte</a:t>
            </a:r>
            <a:r>
              <a:rPr sz="2651" i="1" spc="64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mordono</a:t>
            </a:r>
            <a:r>
              <a:rPr sz="2651" i="1" spc="64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nel</a:t>
            </a:r>
            <a:r>
              <a:rPr sz="2651" i="1" spc="64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presente,</a:t>
            </a:r>
            <a:r>
              <a:rPr sz="2651" i="1" spc="64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tra</a:t>
            </a:r>
            <a:r>
              <a:rPr sz="2651" i="1" spc="6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queste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principalmente</a:t>
            </a:r>
            <a:r>
              <a:rPr sz="2651" i="1" spc="244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il</a:t>
            </a:r>
            <a:r>
              <a:rPr sz="2651" i="1" spc="244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2651" b="1" i="1" dirty="0">
                <a:solidFill>
                  <a:srgbClr val="008000"/>
                </a:solidFill>
                <a:latin typeface="Arial"/>
                <a:cs typeface="Arial"/>
              </a:rPr>
              <a:t>primato</a:t>
            </a:r>
            <a:r>
              <a:rPr sz="2651" b="1" i="1" spc="248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2651" b="1" i="1" dirty="0">
                <a:solidFill>
                  <a:srgbClr val="008000"/>
                </a:solidFill>
                <a:latin typeface="Arial"/>
                <a:cs typeface="Arial"/>
              </a:rPr>
              <a:t>della</a:t>
            </a:r>
            <a:r>
              <a:rPr sz="2651" b="1" i="1" spc="244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2651" b="1" i="1" spc="-9" dirty="0">
                <a:solidFill>
                  <a:srgbClr val="008000"/>
                </a:solidFill>
                <a:latin typeface="Arial"/>
                <a:cs typeface="Arial"/>
              </a:rPr>
              <a:t>contrattazione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.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Un</a:t>
            </a:r>
            <a:r>
              <a:rPr sz="2651" i="1" spc="29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principio</a:t>
            </a:r>
            <a:r>
              <a:rPr sz="2651" i="1" spc="29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che</a:t>
            </a:r>
            <a:r>
              <a:rPr sz="2651" i="1" spc="30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resta</a:t>
            </a:r>
            <a:r>
              <a:rPr sz="2651" i="1" spc="32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indiscutibile,</a:t>
            </a:r>
            <a:r>
              <a:rPr sz="2651" i="1" spc="31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ma</a:t>
            </a:r>
            <a:r>
              <a:rPr sz="2651" i="1" spc="32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il</a:t>
            </a:r>
            <a:r>
              <a:rPr sz="2651" i="1" spc="32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sindacato</a:t>
            </a:r>
            <a:r>
              <a:rPr sz="2651" i="1" spc="29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spc="-21" dirty="0">
                <a:solidFill>
                  <a:srgbClr val="008000"/>
                </a:solidFill>
                <a:latin typeface="Arial"/>
                <a:cs typeface="Arial"/>
              </a:rPr>
              <a:t>di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oggi,</a:t>
            </a:r>
            <a:r>
              <a:rPr sz="2651" i="1" spc="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il</a:t>
            </a:r>
            <a:r>
              <a:rPr sz="2651" i="1" spc="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vostro,</a:t>
            </a:r>
            <a:r>
              <a:rPr sz="2651" i="1" spc="1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deve</a:t>
            </a:r>
            <a:r>
              <a:rPr sz="2651" i="1" spc="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adattarlo</a:t>
            </a:r>
            <a:r>
              <a:rPr sz="2651" i="1" spc="1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2651" i="1" spc="-1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cambiamenti</a:t>
            </a:r>
            <a:r>
              <a:rPr sz="2651" i="1" spc="17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economici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2651" i="1" spc="38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tecnici</a:t>
            </a:r>
            <a:r>
              <a:rPr sz="2651" i="1" spc="37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ardui</a:t>
            </a:r>
            <a:r>
              <a:rPr sz="2651" i="1" spc="37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da</a:t>
            </a:r>
            <a:r>
              <a:rPr sz="2651" i="1" spc="38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interpretare,</a:t>
            </a:r>
            <a:r>
              <a:rPr sz="2651" i="1" spc="37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2651" i="1" spc="35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impegnarsi</a:t>
            </a:r>
            <a:r>
              <a:rPr sz="2651" i="1" spc="37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in</a:t>
            </a:r>
            <a:r>
              <a:rPr sz="2651" i="1" spc="368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spc="-9" dirty="0" err="1">
                <a:solidFill>
                  <a:srgbClr val="008000"/>
                </a:solidFill>
                <a:latin typeface="Arial"/>
                <a:cs typeface="Arial"/>
              </a:rPr>
              <a:t>quello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b="1" i="1" dirty="0" err="1">
                <a:solidFill>
                  <a:srgbClr val="008000"/>
                </a:solidFill>
                <a:latin typeface="Arial"/>
                <a:cs typeface="Arial"/>
              </a:rPr>
              <a:t>snodo</a:t>
            </a:r>
            <a:r>
              <a:rPr sz="2651" b="1" i="1" spc="-7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b="1" i="1" dirty="0">
                <a:solidFill>
                  <a:srgbClr val="008000"/>
                </a:solidFill>
                <a:latin typeface="Arial"/>
                <a:cs typeface="Arial"/>
              </a:rPr>
              <a:t>che</a:t>
            </a:r>
            <a:r>
              <a:rPr sz="2651" b="1" i="1" spc="-4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b="1" i="1" dirty="0">
                <a:solidFill>
                  <a:srgbClr val="008000"/>
                </a:solidFill>
                <a:latin typeface="Arial"/>
                <a:cs typeface="Arial"/>
              </a:rPr>
              <a:t>lega</a:t>
            </a:r>
            <a:r>
              <a:rPr sz="2651" b="1" i="1" spc="-77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b="1" i="1" spc="-9" dirty="0">
                <a:solidFill>
                  <a:srgbClr val="008000"/>
                </a:solidFill>
                <a:latin typeface="Arial"/>
                <a:cs typeface="Arial"/>
              </a:rPr>
              <a:t>contrattazione</a:t>
            </a:r>
            <a:r>
              <a:rPr sz="2651" b="1" i="1" spc="-5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b="1" i="1" dirty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2651" b="1" i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b="1" i="1" spc="-9" dirty="0">
                <a:solidFill>
                  <a:srgbClr val="008000"/>
                </a:solidFill>
                <a:latin typeface="Arial"/>
                <a:cs typeface="Arial"/>
              </a:rPr>
              <a:t>partecipazione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,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ancora</a:t>
            </a:r>
            <a:r>
              <a:rPr sz="2651" i="1" spc="-107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in</a:t>
            </a:r>
            <a:r>
              <a:rPr sz="2651" i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gran</a:t>
            </a:r>
            <a:r>
              <a:rPr sz="2651" i="1" spc="-8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parte</a:t>
            </a:r>
            <a:r>
              <a:rPr sz="2651" i="1" spc="-9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da</a:t>
            </a:r>
            <a:r>
              <a:rPr sz="2651" i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sperimentare.</a:t>
            </a:r>
            <a:endParaRPr sz="2651" dirty="0">
              <a:solidFill>
                <a:srgbClr val="008000"/>
              </a:solidFill>
              <a:latin typeface="Arial"/>
              <a:cs typeface="Arial"/>
            </a:endParaRPr>
          </a:p>
          <a:p>
            <a:pPr marL="10860" marR="6516" algn="just">
              <a:lnSpc>
                <a:spcPts val="3164"/>
              </a:lnSpc>
              <a:spcBef>
                <a:spcPts val="103"/>
              </a:spcBef>
            </a:pP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Oltre</a:t>
            </a:r>
            <a:r>
              <a:rPr sz="2651" i="1" spc="-5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2651" i="1" spc="-6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portarlo</a:t>
            </a:r>
            <a:r>
              <a:rPr sz="2651" i="1" spc="-4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in</a:t>
            </a:r>
            <a:r>
              <a:rPr sz="2651" i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un</a:t>
            </a:r>
            <a:r>
              <a:rPr sz="2651" i="1" spc="-6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universo</a:t>
            </a:r>
            <a:r>
              <a:rPr sz="2651" i="1" spc="-5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sociale</a:t>
            </a:r>
            <a:r>
              <a:rPr sz="2651" i="1" spc="-4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nel</a:t>
            </a:r>
            <a:r>
              <a:rPr sz="2651" i="1" spc="-5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quale</a:t>
            </a:r>
            <a:r>
              <a:rPr sz="2651" i="1" spc="-5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2651" i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confini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tra</a:t>
            </a:r>
            <a:r>
              <a:rPr sz="2651" i="1" spc="8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lavoro</a:t>
            </a:r>
            <a:r>
              <a:rPr sz="2651" i="1" spc="6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dipendente</a:t>
            </a:r>
            <a:r>
              <a:rPr sz="2651" i="1" spc="5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2651" i="1" spc="8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autonomo</a:t>
            </a:r>
            <a:r>
              <a:rPr sz="2651" i="1" spc="77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si</a:t>
            </a:r>
            <a:r>
              <a:rPr sz="2651" i="1" spc="6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sono</a:t>
            </a:r>
            <a:r>
              <a:rPr sz="2651" i="1" spc="77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fatti</a:t>
            </a:r>
            <a:r>
              <a:rPr sz="2651" i="1" spc="9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incerti</a:t>
            </a:r>
            <a:r>
              <a:rPr sz="2651" i="1" spc="8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spc="-43" dirty="0">
                <a:solidFill>
                  <a:srgbClr val="008000"/>
                </a:solidFill>
                <a:latin typeface="Arial"/>
                <a:cs typeface="Arial"/>
              </a:rPr>
              <a:t>e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in  cui</a:t>
            </a:r>
            <a:r>
              <a:rPr sz="2651" i="1" spc="17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siete</a:t>
            </a:r>
            <a:r>
              <a:rPr sz="2651" i="1" spc="4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chiamati</a:t>
            </a:r>
            <a:r>
              <a:rPr sz="2651" i="1" spc="17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2651" i="1" spc="13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rappresentare</a:t>
            </a:r>
            <a:r>
              <a:rPr sz="2651" i="1" spc="4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2651" i="1" spc="13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organizzare</a:t>
            </a:r>
            <a:endParaRPr sz="2651" dirty="0">
              <a:solidFill>
                <a:srgbClr val="008000"/>
              </a:solidFill>
              <a:latin typeface="Arial"/>
              <a:cs typeface="Arial"/>
            </a:endParaRPr>
          </a:p>
          <a:p>
            <a:pPr marL="10860" algn="just">
              <a:lnSpc>
                <a:spcPts val="3074"/>
              </a:lnSpc>
            </a:pPr>
            <a:r>
              <a:rPr sz="2651" i="1" dirty="0">
                <a:solidFill>
                  <a:srgbClr val="008000"/>
                </a:solidFill>
                <a:latin typeface="Arial"/>
                <a:cs typeface="Arial"/>
              </a:rPr>
              <a:t>mondi</a:t>
            </a:r>
            <a:r>
              <a:rPr sz="2651" i="1" spc="-38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i="1" spc="-9" dirty="0" err="1">
                <a:solidFill>
                  <a:srgbClr val="008000"/>
                </a:solidFill>
                <a:latin typeface="Arial"/>
                <a:cs typeface="Arial"/>
              </a:rPr>
              <a:t>dimenticati</a:t>
            </a:r>
            <a:r>
              <a:rPr sz="2651" i="1" spc="-9" dirty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lang="it-IT" sz="2651" i="1" spc="-9" dirty="0">
                <a:solidFill>
                  <a:srgbClr val="008000"/>
                </a:solidFill>
                <a:latin typeface="Arial"/>
                <a:cs typeface="Arial"/>
              </a:rPr>
              <a:t>"</a:t>
            </a:r>
            <a:r>
              <a:rPr sz="2651" i="1" spc="-107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b="1" i="1" dirty="0">
                <a:solidFill>
                  <a:srgbClr val="008000"/>
                </a:solidFill>
                <a:latin typeface="Arial"/>
                <a:cs typeface="Arial"/>
              </a:rPr>
              <a:t>(Bruno</a:t>
            </a:r>
            <a:r>
              <a:rPr sz="2651" b="1" i="1" spc="-47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b="1" i="1" dirty="0">
                <a:solidFill>
                  <a:srgbClr val="008000"/>
                </a:solidFill>
                <a:latin typeface="Arial"/>
                <a:cs typeface="Arial"/>
              </a:rPr>
              <a:t>Manghi,</a:t>
            </a:r>
            <a:r>
              <a:rPr sz="2651" b="1" i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651" b="1" i="1" spc="-9" dirty="0">
                <a:solidFill>
                  <a:srgbClr val="008000"/>
                </a:solidFill>
                <a:latin typeface="Arial"/>
                <a:cs typeface="Arial"/>
              </a:rPr>
              <a:t>2019)</a:t>
            </a:r>
            <a:endParaRPr sz="2651" dirty="0">
              <a:solidFill>
                <a:srgbClr val="008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814" y="670806"/>
            <a:ext cx="7074371" cy="613624"/>
          </a:xfrm>
          <a:prstGeom prst="rect">
            <a:avLst/>
          </a:prstGeom>
        </p:spPr>
        <p:txBody>
          <a:bodyPr vert="horz" wrap="square" lIns="0" tIns="13861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02447">
              <a:spcBef>
                <a:spcPts val="86"/>
              </a:spcBef>
            </a:pPr>
            <a:r>
              <a:rPr sz="3078" b="1" spc="-90" dirty="0"/>
              <a:t>Contrattazione</a:t>
            </a:r>
            <a:r>
              <a:rPr sz="3078" b="1" spc="-94" dirty="0"/>
              <a:t> </a:t>
            </a:r>
            <a:r>
              <a:rPr sz="3078" b="1" dirty="0">
                <a:solidFill>
                  <a:srgbClr val="008000"/>
                </a:solidFill>
              </a:rPr>
              <a:t>è</a:t>
            </a:r>
            <a:r>
              <a:rPr sz="3078" b="1" spc="244" dirty="0"/>
              <a:t> </a:t>
            </a:r>
            <a:r>
              <a:rPr sz="3078" b="1" spc="-94" dirty="0"/>
              <a:t>Partecipazione</a:t>
            </a:r>
            <a:endParaRPr sz="3078" b="1" dirty="0"/>
          </a:p>
        </p:txBody>
      </p:sp>
      <p:sp>
        <p:nvSpPr>
          <p:cNvPr id="3" name="object 3"/>
          <p:cNvSpPr txBox="1"/>
          <p:nvPr/>
        </p:nvSpPr>
        <p:spPr>
          <a:xfrm>
            <a:off x="4546371" y="1472814"/>
            <a:ext cx="90137" cy="16883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1026" spc="-43" dirty="0">
                <a:solidFill>
                  <a:srgbClr val="888888"/>
                </a:solidFill>
                <a:latin typeface="Trebuchet MS"/>
                <a:cs typeface="Trebuchet MS"/>
              </a:rPr>
              <a:t>2</a:t>
            </a:r>
            <a:endParaRPr sz="1026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6101" y="2074776"/>
            <a:ext cx="4310928" cy="161594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16101" y="3860136"/>
            <a:ext cx="4310928" cy="17254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3724" y="792584"/>
            <a:ext cx="7116032" cy="430882"/>
          </a:xfrm>
          <a:prstGeom prst="rect">
            <a:avLst/>
          </a:prstGeom>
        </p:spPr>
        <p:txBody>
          <a:bodyPr vert="horz" wrap="square" lIns="0" tIns="9774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0860">
              <a:spcBef>
                <a:spcPts val="77"/>
              </a:spcBef>
            </a:pPr>
            <a:r>
              <a:rPr sz="2736" b="1" spc="-56" dirty="0">
                <a:solidFill>
                  <a:srgbClr val="008000"/>
                </a:solidFill>
              </a:rPr>
              <a:t>Generare</a:t>
            </a:r>
            <a:r>
              <a:rPr sz="2736" b="1" spc="-124" dirty="0">
                <a:solidFill>
                  <a:srgbClr val="009242"/>
                </a:solidFill>
              </a:rPr>
              <a:t> </a:t>
            </a:r>
            <a:r>
              <a:rPr sz="2736" b="1" spc="-77" dirty="0"/>
              <a:t>valore</a:t>
            </a:r>
            <a:r>
              <a:rPr sz="2736" b="1" spc="-141" dirty="0">
                <a:solidFill>
                  <a:srgbClr val="009242"/>
                </a:solidFill>
              </a:rPr>
              <a:t> </a:t>
            </a:r>
            <a:r>
              <a:rPr sz="2736" b="1" spc="-103" dirty="0" err="1">
                <a:solidFill>
                  <a:srgbClr val="008000"/>
                </a:solidFill>
              </a:rPr>
              <a:t>attraverso</a:t>
            </a:r>
            <a:r>
              <a:rPr sz="2736" b="1" spc="-269" dirty="0">
                <a:solidFill>
                  <a:srgbClr val="009242"/>
                </a:solidFill>
              </a:rPr>
              <a:t> </a:t>
            </a:r>
            <a:r>
              <a:rPr sz="2736" b="1" dirty="0"/>
              <a:t>la</a:t>
            </a:r>
            <a:r>
              <a:rPr lang="it-IT" sz="2736" b="1" spc="97" dirty="0">
                <a:solidFill>
                  <a:srgbClr val="009242"/>
                </a:solidFill>
              </a:rPr>
              <a:t> </a:t>
            </a:r>
            <a:r>
              <a:rPr sz="2736" b="1" spc="-60" dirty="0" err="1"/>
              <a:t>contrattazione</a:t>
            </a:r>
            <a:endParaRPr sz="2736" b="1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6151" y="2197276"/>
            <a:ext cx="3427371" cy="34430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7610" y="532923"/>
            <a:ext cx="7983189" cy="591551"/>
          </a:xfrm>
          <a:prstGeom prst="rect">
            <a:avLst/>
          </a:prstGeom>
        </p:spPr>
        <p:txBody>
          <a:bodyPr vert="horz" wrap="square" lIns="0" tIns="12488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0860">
              <a:spcBef>
                <a:spcPts val="97"/>
              </a:spcBef>
            </a:pPr>
            <a:r>
              <a:rPr lang="it-IT" sz="3762" b="1" i="1" dirty="0">
                <a:latin typeface="Arial"/>
                <a:cs typeface="Arial"/>
              </a:rPr>
              <a:t>Ambiti di contesto e di impegno… </a:t>
            </a:r>
            <a:endParaRPr sz="3762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15322" y="6102479"/>
            <a:ext cx="106427" cy="212231"/>
          </a:xfrm>
          <a:prstGeom prst="rect">
            <a:avLst/>
          </a:prstGeom>
        </p:spPr>
        <p:txBody>
          <a:bodyPr vert="horz" wrap="square" lIns="0" tIns="14661" rIns="0" bIns="0" rtlCol="0">
            <a:spAutoFit/>
          </a:bodyPr>
          <a:lstStyle/>
          <a:p>
            <a:pPr marL="10860">
              <a:spcBef>
                <a:spcPts val="115"/>
              </a:spcBef>
            </a:pPr>
            <a:r>
              <a:rPr sz="1283" spc="-43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283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9296" y="1517948"/>
            <a:ext cx="7228864" cy="4222190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333938" indent="-323078">
              <a:spcBef>
                <a:spcPts val="94"/>
              </a:spcBef>
              <a:buChar char="•"/>
              <a:tabLst>
                <a:tab pos="333938" algn="l"/>
              </a:tabLst>
            </a:pP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Includere</a:t>
            </a:r>
            <a:r>
              <a:rPr sz="2736" spc="-60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nel</a:t>
            </a:r>
            <a:r>
              <a:rPr sz="2736" spc="-17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cerchio</a:t>
            </a:r>
            <a:r>
              <a:rPr sz="2736" spc="-43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della</a:t>
            </a:r>
            <a:r>
              <a:rPr sz="2736" spc="-9" dirty="0">
                <a:solidFill>
                  <a:srgbClr val="008000"/>
                </a:solidFill>
                <a:latin typeface="Arial MT"/>
                <a:cs typeface="Arial MT"/>
              </a:rPr>
              <a:t> rappresentanza</a:t>
            </a:r>
            <a:endParaRPr sz="2736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buChar char="•"/>
              <a:tabLst>
                <a:tab pos="333938" algn="l"/>
              </a:tabLst>
            </a:pP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Costruire</a:t>
            </a:r>
            <a:r>
              <a:rPr sz="2736" spc="-43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nuove</a:t>
            </a:r>
            <a:r>
              <a:rPr sz="2736" spc="-56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solidarietà</a:t>
            </a:r>
            <a:r>
              <a:rPr sz="2736" spc="-73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9" dirty="0">
                <a:solidFill>
                  <a:srgbClr val="008000"/>
                </a:solidFill>
                <a:latin typeface="Arial MT"/>
                <a:cs typeface="Arial MT"/>
              </a:rPr>
              <a:t>(diversità)</a:t>
            </a:r>
            <a:endParaRPr sz="2736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spcBef>
                <a:spcPts val="4"/>
              </a:spcBef>
              <a:buChar char="•"/>
              <a:tabLst>
                <a:tab pos="333938" algn="l"/>
              </a:tabLst>
            </a:pP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Un</a:t>
            </a:r>
            <a:r>
              <a:rPr sz="2736" spc="-30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nuovo</a:t>
            </a:r>
            <a:r>
              <a:rPr sz="2736" spc="-4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9" dirty="0">
                <a:solidFill>
                  <a:srgbClr val="008000"/>
                </a:solidFill>
                <a:latin typeface="Arial MT"/>
                <a:cs typeface="Arial MT"/>
              </a:rPr>
              <a:t>mutualismo</a:t>
            </a:r>
            <a:endParaRPr sz="2736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buChar char="•"/>
              <a:tabLst>
                <a:tab pos="333938" algn="l"/>
              </a:tabLst>
            </a:pPr>
            <a:r>
              <a:rPr sz="2736" spc="-9" dirty="0">
                <a:solidFill>
                  <a:srgbClr val="008000"/>
                </a:solidFill>
                <a:latin typeface="Arial MT"/>
                <a:cs typeface="Arial MT"/>
              </a:rPr>
              <a:t>Mansioni</a:t>
            </a:r>
            <a:endParaRPr sz="2736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buChar char="•"/>
              <a:tabLst>
                <a:tab pos="333938" algn="l"/>
              </a:tabLst>
            </a:pP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Formazione</a:t>
            </a:r>
            <a:r>
              <a:rPr sz="2736" spc="-64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9" dirty="0">
                <a:solidFill>
                  <a:srgbClr val="008000"/>
                </a:solidFill>
                <a:latin typeface="Arial MT"/>
                <a:cs typeface="Arial MT"/>
              </a:rPr>
              <a:t>permanente/continua</a:t>
            </a:r>
            <a:endParaRPr sz="2736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spcBef>
                <a:spcPts val="4"/>
              </a:spcBef>
              <a:buChar char="•"/>
              <a:tabLst>
                <a:tab pos="333938" algn="l"/>
              </a:tabLst>
            </a:pP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Organizzazione</a:t>
            </a:r>
            <a:r>
              <a:rPr sz="2736" spc="-34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del</a:t>
            </a:r>
            <a:r>
              <a:rPr sz="2736" spc="-73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9" dirty="0">
                <a:solidFill>
                  <a:srgbClr val="008000"/>
                </a:solidFill>
                <a:latin typeface="Arial MT"/>
                <a:cs typeface="Arial MT"/>
              </a:rPr>
              <a:t>lavoro</a:t>
            </a:r>
            <a:endParaRPr sz="2736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buChar char="•"/>
              <a:tabLst>
                <a:tab pos="333938" algn="l"/>
              </a:tabLst>
            </a:pP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Benessere</a:t>
            </a:r>
            <a:r>
              <a:rPr sz="2736" spc="-51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9" dirty="0">
                <a:solidFill>
                  <a:srgbClr val="008000"/>
                </a:solidFill>
                <a:latin typeface="Arial MT"/>
                <a:cs typeface="Arial MT"/>
              </a:rPr>
              <a:t>organizzativo</a:t>
            </a:r>
            <a:endParaRPr sz="2736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buChar char="•"/>
              <a:tabLst>
                <a:tab pos="333938" algn="l"/>
              </a:tabLst>
            </a:pPr>
            <a:r>
              <a:rPr lang="it-IT" sz="2736" b="1" spc="-9" dirty="0">
                <a:solidFill>
                  <a:srgbClr val="008000"/>
                </a:solidFill>
                <a:latin typeface="Arial MT"/>
                <a:cs typeface="Arial MT"/>
              </a:rPr>
              <a:t>Partecipazione dei lavoratori</a:t>
            </a:r>
            <a:endParaRPr sz="2736" b="1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buChar char="•"/>
              <a:tabLst>
                <a:tab pos="333938" algn="l"/>
              </a:tabLst>
            </a:pP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Mondo</a:t>
            </a:r>
            <a:r>
              <a:rPr sz="2736" spc="-34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del</a:t>
            </a:r>
            <a:r>
              <a:rPr sz="2736" spc="-38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lavoro</a:t>
            </a:r>
            <a:r>
              <a:rPr sz="2736" spc="-13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e</a:t>
            </a:r>
            <a:r>
              <a:rPr sz="2736" spc="-9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sindacalismo</a:t>
            </a:r>
            <a:r>
              <a:rPr sz="2736" spc="-77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post</a:t>
            </a:r>
            <a:r>
              <a:rPr sz="2736" spc="-43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9" dirty="0">
                <a:solidFill>
                  <a:srgbClr val="008000"/>
                </a:solidFill>
                <a:latin typeface="Arial MT"/>
                <a:cs typeface="Arial MT"/>
              </a:rPr>
              <a:t>pandemia</a:t>
            </a:r>
            <a:endParaRPr sz="2736" dirty="0">
              <a:solidFill>
                <a:srgbClr val="008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A82D2-D29E-4DF1-10A1-634F48845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5537043A-91F7-4C12-B288-A6DA353F77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2133" y="564807"/>
            <a:ext cx="7983189" cy="591551"/>
          </a:xfrm>
          <a:prstGeom prst="rect">
            <a:avLst/>
          </a:prstGeom>
        </p:spPr>
        <p:txBody>
          <a:bodyPr vert="horz" wrap="square" lIns="0" tIns="12488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0860">
              <a:spcBef>
                <a:spcPts val="97"/>
              </a:spcBef>
            </a:pPr>
            <a:r>
              <a:rPr lang="it-IT" sz="3762" b="1" i="1" dirty="0">
                <a:latin typeface="Arial"/>
                <a:cs typeface="Arial"/>
              </a:rPr>
              <a:t>Ambiti di contesto e di impegno… </a:t>
            </a:r>
            <a:endParaRPr sz="3762" dirty="0"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5A3720E-7B2A-622C-C87B-1B4833F36D0E}"/>
              </a:ext>
            </a:extLst>
          </p:cNvPr>
          <p:cNvSpPr txBox="1"/>
          <p:nvPr/>
        </p:nvSpPr>
        <p:spPr>
          <a:xfrm>
            <a:off x="8515322" y="6102479"/>
            <a:ext cx="106427" cy="212231"/>
          </a:xfrm>
          <a:prstGeom prst="rect">
            <a:avLst/>
          </a:prstGeom>
        </p:spPr>
        <p:txBody>
          <a:bodyPr vert="horz" wrap="square" lIns="0" tIns="14661" rIns="0" bIns="0" rtlCol="0">
            <a:spAutoFit/>
          </a:bodyPr>
          <a:lstStyle/>
          <a:p>
            <a:pPr marL="10860">
              <a:spcBef>
                <a:spcPts val="115"/>
              </a:spcBef>
            </a:pPr>
            <a:r>
              <a:rPr sz="1283" spc="-43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283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6C5B4F2F-C666-0FF5-8F5B-558FFF1C9F54}"/>
              </a:ext>
            </a:extLst>
          </p:cNvPr>
          <p:cNvSpPr txBox="1"/>
          <p:nvPr/>
        </p:nvSpPr>
        <p:spPr>
          <a:xfrm>
            <a:off x="678784" y="1341410"/>
            <a:ext cx="7228864" cy="4748616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333938" indent="-323078">
              <a:spcBef>
                <a:spcPts val="4"/>
              </a:spcBef>
              <a:buChar char="•"/>
              <a:tabLst>
                <a:tab pos="333938" algn="l"/>
              </a:tabLst>
            </a:pP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Guerra,</a:t>
            </a:r>
            <a:r>
              <a:rPr sz="3078" spc="-47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inflazione</a:t>
            </a:r>
            <a:r>
              <a:rPr sz="3078" spc="-51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importata,</a:t>
            </a:r>
            <a:r>
              <a:rPr sz="3078" spc="-38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costi</a:t>
            </a:r>
            <a:r>
              <a:rPr sz="3078" spc="-17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spc="-9" dirty="0">
                <a:solidFill>
                  <a:srgbClr val="008000"/>
                </a:solidFill>
                <a:latin typeface="Arial MT"/>
                <a:cs typeface="Arial MT"/>
              </a:rPr>
              <a:t>dell’energia</a:t>
            </a:r>
            <a:endParaRPr sz="3078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buChar char="•"/>
              <a:tabLst>
                <a:tab pos="333938" algn="l"/>
              </a:tabLst>
            </a:pP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Cambiamenti</a:t>
            </a:r>
            <a:r>
              <a:rPr sz="3078" spc="-73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climatici</a:t>
            </a:r>
            <a:r>
              <a:rPr sz="3078" spc="-51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e</a:t>
            </a:r>
            <a:r>
              <a:rPr sz="3078" spc="-13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giusta</a:t>
            </a:r>
            <a:r>
              <a:rPr sz="3078" spc="-56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spc="-9" dirty="0">
                <a:solidFill>
                  <a:srgbClr val="008000"/>
                </a:solidFill>
                <a:latin typeface="Arial MT"/>
                <a:cs typeface="Arial MT"/>
              </a:rPr>
              <a:t>transizione</a:t>
            </a:r>
            <a:endParaRPr sz="3078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buChar char="•"/>
              <a:tabLst>
                <a:tab pos="333938" algn="l"/>
              </a:tabLst>
            </a:pP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Telelavoro,</a:t>
            </a:r>
            <a:r>
              <a:rPr sz="3078" spc="-34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Smart</a:t>
            </a:r>
            <a:r>
              <a:rPr sz="3078" spc="-64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Working,</a:t>
            </a:r>
            <a:r>
              <a:rPr sz="3078" spc="-60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Diritto</a:t>
            </a:r>
            <a:r>
              <a:rPr sz="3078" spc="-30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alla</a:t>
            </a:r>
            <a:r>
              <a:rPr sz="3078" spc="-43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spc="-9" dirty="0">
                <a:solidFill>
                  <a:srgbClr val="008000"/>
                </a:solidFill>
                <a:latin typeface="Arial MT"/>
                <a:cs typeface="Arial MT"/>
              </a:rPr>
              <a:t>disconessione</a:t>
            </a:r>
            <a:endParaRPr sz="3078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spcBef>
                <a:spcPts val="4"/>
              </a:spcBef>
              <a:buChar char="•"/>
              <a:tabLst>
                <a:tab pos="333938" algn="l"/>
              </a:tabLst>
            </a:pP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Salario</a:t>
            </a:r>
            <a:r>
              <a:rPr sz="3078" spc="-60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minimo</a:t>
            </a:r>
            <a:r>
              <a:rPr sz="3078" spc="-30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e</a:t>
            </a:r>
            <a:r>
              <a:rPr sz="3078" spc="-9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contrattazione</a:t>
            </a:r>
            <a:r>
              <a:rPr sz="3078" spc="-81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spc="-9" dirty="0">
                <a:solidFill>
                  <a:srgbClr val="008000"/>
                </a:solidFill>
                <a:latin typeface="Arial MT"/>
                <a:cs typeface="Arial MT"/>
              </a:rPr>
              <a:t>collettiva</a:t>
            </a:r>
            <a:endParaRPr sz="3078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333938" indent="-323078">
              <a:buChar char="•"/>
              <a:tabLst>
                <a:tab pos="333938" algn="l"/>
              </a:tabLst>
            </a:pP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Quale</a:t>
            </a:r>
            <a:r>
              <a:rPr sz="3078" spc="-47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contrattazione</a:t>
            </a:r>
            <a:r>
              <a:rPr sz="3078" spc="-64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nelle</a:t>
            </a:r>
            <a:r>
              <a:rPr sz="3078" spc="-26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dirty="0">
                <a:solidFill>
                  <a:srgbClr val="008000"/>
                </a:solidFill>
                <a:latin typeface="Arial MT"/>
                <a:cs typeface="Arial MT"/>
              </a:rPr>
              <a:t>imprese</a:t>
            </a:r>
            <a:r>
              <a:rPr sz="3078" spc="-64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3078" spc="-9" dirty="0">
                <a:solidFill>
                  <a:srgbClr val="008000"/>
                </a:solidFill>
                <a:latin typeface="Arial MT"/>
                <a:cs typeface="Arial MT"/>
              </a:rPr>
              <a:t>multinazionali?</a:t>
            </a:r>
            <a:endParaRPr sz="3078" dirty="0">
              <a:solidFill>
                <a:srgbClr val="008000"/>
              </a:solidFill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306331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1412" y="645086"/>
            <a:ext cx="7561176" cy="5606401"/>
            <a:chOff x="923544" y="502920"/>
            <a:chExt cx="8842375" cy="6556375"/>
          </a:xfrm>
        </p:grpSpPr>
        <p:sp>
          <p:nvSpPr>
            <p:cNvPr id="3" name="object 3"/>
            <p:cNvSpPr/>
            <p:nvPr/>
          </p:nvSpPr>
          <p:spPr>
            <a:xfrm>
              <a:off x="926592" y="1743455"/>
              <a:ext cx="8839200" cy="5312410"/>
            </a:xfrm>
            <a:custGeom>
              <a:avLst/>
              <a:gdLst/>
              <a:ahLst/>
              <a:cxnLst/>
              <a:rect l="l" t="t" r="r" b="b"/>
              <a:pathLst>
                <a:path w="8839200" h="5312409">
                  <a:moveTo>
                    <a:pt x="8839200" y="5303520"/>
                  </a:moveTo>
                  <a:lnTo>
                    <a:pt x="0" y="5303520"/>
                  </a:lnTo>
                  <a:lnTo>
                    <a:pt x="0" y="5312308"/>
                  </a:lnTo>
                  <a:lnTo>
                    <a:pt x="8839200" y="5312308"/>
                  </a:lnTo>
                  <a:lnTo>
                    <a:pt x="8839200" y="5303520"/>
                  </a:lnTo>
                  <a:close/>
                </a:path>
                <a:path w="8839200" h="5312409">
                  <a:moveTo>
                    <a:pt x="8839200" y="0"/>
                  </a:moveTo>
                  <a:lnTo>
                    <a:pt x="0" y="0"/>
                  </a:lnTo>
                  <a:lnTo>
                    <a:pt x="0" y="4992624"/>
                  </a:lnTo>
                  <a:lnTo>
                    <a:pt x="8839200" y="4992624"/>
                  </a:lnTo>
                  <a:lnTo>
                    <a:pt x="8839200" y="0"/>
                  </a:lnTo>
                  <a:close/>
                </a:path>
              </a:pathLst>
            </a:custGeom>
            <a:solidFill>
              <a:srgbClr val="F0EF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23544" y="6736080"/>
              <a:ext cx="8833485" cy="311150"/>
            </a:xfrm>
            <a:custGeom>
              <a:avLst/>
              <a:gdLst/>
              <a:ahLst/>
              <a:cxnLst/>
              <a:rect l="l" t="t" r="r" b="b"/>
              <a:pathLst>
                <a:path w="8833485" h="311150">
                  <a:moveTo>
                    <a:pt x="8833104" y="0"/>
                  </a:moveTo>
                  <a:lnTo>
                    <a:pt x="0" y="0"/>
                  </a:lnTo>
                  <a:lnTo>
                    <a:pt x="0" y="310578"/>
                  </a:lnTo>
                  <a:lnTo>
                    <a:pt x="8833104" y="310578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AAC4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28116" y="507492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  <a:path w="8833485" h="6547484">
                  <a:moveTo>
                    <a:pt x="0" y="1118615"/>
                  </a:moveTo>
                  <a:lnTo>
                    <a:pt x="8833104" y="1118615"/>
                  </a:lnTo>
                </a:path>
              </a:pathLst>
            </a:custGeom>
            <a:ln w="9144">
              <a:solidFill>
                <a:srgbClr val="99B0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41392" y="1304543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663" y="255397"/>
                  </a:lnTo>
                  <a:lnTo>
                    <a:pt x="594106" y="208407"/>
                  </a:lnTo>
                  <a:lnTo>
                    <a:pt x="575564" y="164719"/>
                  </a:lnTo>
                  <a:lnTo>
                    <a:pt x="550799" y="124841"/>
                  </a:lnTo>
                  <a:lnTo>
                    <a:pt x="520319" y="89281"/>
                  </a:lnTo>
                  <a:lnTo>
                    <a:pt x="484759" y="58801"/>
                  </a:lnTo>
                  <a:lnTo>
                    <a:pt x="444881" y="34036"/>
                  </a:lnTo>
                  <a:lnTo>
                    <a:pt x="401193" y="15494"/>
                  </a:lnTo>
                  <a:lnTo>
                    <a:pt x="354203" y="3937"/>
                  </a:lnTo>
                  <a:lnTo>
                    <a:pt x="304800" y="0"/>
                  </a:lnTo>
                  <a:lnTo>
                    <a:pt x="255397" y="3937"/>
                  </a:lnTo>
                  <a:lnTo>
                    <a:pt x="208407" y="15494"/>
                  </a:lnTo>
                  <a:lnTo>
                    <a:pt x="164719" y="34036"/>
                  </a:lnTo>
                  <a:lnTo>
                    <a:pt x="124841" y="58801"/>
                  </a:lnTo>
                  <a:lnTo>
                    <a:pt x="89281" y="89281"/>
                  </a:lnTo>
                  <a:lnTo>
                    <a:pt x="58801" y="124841"/>
                  </a:lnTo>
                  <a:lnTo>
                    <a:pt x="34036" y="164719"/>
                  </a:lnTo>
                  <a:lnTo>
                    <a:pt x="15494" y="208407"/>
                  </a:lnTo>
                  <a:lnTo>
                    <a:pt x="3937" y="255397"/>
                  </a:lnTo>
                  <a:lnTo>
                    <a:pt x="0" y="304800"/>
                  </a:lnTo>
                  <a:lnTo>
                    <a:pt x="3937" y="354203"/>
                  </a:lnTo>
                  <a:lnTo>
                    <a:pt x="15494" y="401193"/>
                  </a:lnTo>
                  <a:lnTo>
                    <a:pt x="34036" y="444881"/>
                  </a:lnTo>
                  <a:lnTo>
                    <a:pt x="58801" y="484759"/>
                  </a:lnTo>
                  <a:lnTo>
                    <a:pt x="89281" y="520319"/>
                  </a:lnTo>
                  <a:lnTo>
                    <a:pt x="124841" y="550799"/>
                  </a:lnTo>
                  <a:lnTo>
                    <a:pt x="164719" y="575564"/>
                  </a:lnTo>
                  <a:lnTo>
                    <a:pt x="208407" y="594106"/>
                  </a:lnTo>
                  <a:lnTo>
                    <a:pt x="255397" y="605663"/>
                  </a:lnTo>
                  <a:lnTo>
                    <a:pt x="304800" y="609600"/>
                  </a:lnTo>
                  <a:lnTo>
                    <a:pt x="354203" y="605663"/>
                  </a:lnTo>
                  <a:lnTo>
                    <a:pt x="401193" y="594106"/>
                  </a:lnTo>
                  <a:lnTo>
                    <a:pt x="444881" y="575564"/>
                  </a:lnTo>
                  <a:lnTo>
                    <a:pt x="484759" y="550799"/>
                  </a:lnTo>
                  <a:lnTo>
                    <a:pt x="520319" y="520319"/>
                  </a:lnTo>
                  <a:lnTo>
                    <a:pt x="550799" y="484759"/>
                  </a:lnTo>
                  <a:lnTo>
                    <a:pt x="575564" y="444881"/>
                  </a:lnTo>
                  <a:lnTo>
                    <a:pt x="594106" y="401193"/>
                  </a:lnTo>
                  <a:lnTo>
                    <a:pt x="605663" y="354203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1383792"/>
              <a:ext cx="454025" cy="454025"/>
            </a:xfrm>
            <a:custGeom>
              <a:avLst/>
              <a:gdLst/>
              <a:ahLst/>
              <a:cxnLst/>
              <a:rect l="l" t="t" r="r" b="b"/>
              <a:pathLst>
                <a:path w="454025" h="454025">
                  <a:moveTo>
                    <a:pt x="0" y="226822"/>
                  </a:moveTo>
                  <a:lnTo>
                    <a:pt x="4318" y="181355"/>
                  </a:lnTo>
                  <a:lnTo>
                    <a:pt x="18034" y="138684"/>
                  </a:lnTo>
                  <a:lnTo>
                    <a:pt x="38608" y="100202"/>
                  </a:lnTo>
                  <a:lnTo>
                    <a:pt x="66167" y="66801"/>
                  </a:lnTo>
                  <a:lnTo>
                    <a:pt x="99695" y="38480"/>
                  </a:lnTo>
                  <a:lnTo>
                    <a:pt x="138430" y="17907"/>
                  </a:lnTo>
                  <a:lnTo>
                    <a:pt x="181356" y="4317"/>
                  </a:lnTo>
                  <a:lnTo>
                    <a:pt x="226949" y="0"/>
                  </a:lnTo>
                  <a:lnTo>
                    <a:pt x="272542" y="4317"/>
                  </a:lnTo>
                  <a:lnTo>
                    <a:pt x="315468" y="17907"/>
                  </a:lnTo>
                  <a:lnTo>
                    <a:pt x="354203" y="38480"/>
                  </a:lnTo>
                  <a:lnTo>
                    <a:pt x="387731" y="66801"/>
                  </a:lnTo>
                  <a:lnTo>
                    <a:pt x="415290" y="100202"/>
                  </a:lnTo>
                  <a:lnTo>
                    <a:pt x="435863" y="138684"/>
                  </a:lnTo>
                  <a:lnTo>
                    <a:pt x="449580" y="181355"/>
                  </a:lnTo>
                  <a:lnTo>
                    <a:pt x="453898" y="226822"/>
                  </a:lnTo>
                  <a:lnTo>
                    <a:pt x="449580" y="272161"/>
                  </a:lnTo>
                  <a:lnTo>
                    <a:pt x="435863" y="314960"/>
                  </a:lnTo>
                  <a:lnTo>
                    <a:pt x="415290" y="353440"/>
                  </a:lnTo>
                  <a:lnTo>
                    <a:pt x="387731" y="386714"/>
                  </a:lnTo>
                  <a:lnTo>
                    <a:pt x="354203" y="415036"/>
                  </a:lnTo>
                  <a:lnTo>
                    <a:pt x="315468" y="435610"/>
                  </a:lnTo>
                  <a:lnTo>
                    <a:pt x="272542" y="449325"/>
                  </a:lnTo>
                  <a:lnTo>
                    <a:pt x="226949" y="453516"/>
                  </a:lnTo>
                  <a:lnTo>
                    <a:pt x="181356" y="449325"/>
                  </a:lnTo>
                  <a:lnTo>
                    <a:pt x="138430" y="435610"/>
                  </a:lnTo>
                  <a:lnTo>
                    <a:pt x="99695" y="415036"/>
                  </a:lnTo>
                  <a:lnTo>
                    <a:pt x="66167" y="386714"/>
                  </a:lnTo>
                  <a:lnTo>
                    <a:pt x="38608" y="353440"/>
                  </a:lnTo>
                  <a:lnTo>
                    <a:pt x="18034" y="314960"/>
                  </a:lnTo>
                  <a:lnTo>
                    <a:pt x="4318" y="272161"/>
                  </a:lnTo>
                  <a:lnTo>
                    <a:pt x="0" y="226822"/>
                  </a:lnTo>
                  <a:close/>
                </a:path>
                <a:path w="454025" h="454025">
                  <a:moveTo>
                    <a:pt x="33528" y="227075"/>
                  </a:moveTo>
                  <a:lnTo>
                    <a:pt x="37211" y="188340"/>
                  </a:lnTo>
                  <a:lnTo>
                    <a:pt x="48895" y="151891"/>
                  </a:lnTo>
                  <a:lnTo>
                    <a:pt x="90043" y="90424"/>
                  </a:lnTo>
                  <a:lnTo>
                    <a:pt x="151384" y="48895"/>
                  </a:lnTo>
                  <a:lnTo>
                    <a:pt x="188087" y="37211"/>
                  </a:lnTo>
                  <a:lnTo>
                    <a:pt x="226949" y="33527"/>
                  </a:lnTo>
                  <a:lnTo>
                    <a:pt x="265684" y="37211"/>
                  </a:lnTo>
                  <a:lnTo>
                    <a:pt x="302387" y="48895"/>
                  </a:lnTo>
                  <a:lnTo>
                    <a:pt x="363855" y="90424"/>
                  </a:lnTo>
                  <a:lnTo>
                    <a:pt x="404875" y="151891"/>
                  </a:lnTo>
                  <a:lnTo>
                    <a:pt x="416560" y="188340"/>
                  </a:lnTo>
                  <a:lnTo>
                    <a:pt x="420243" y="227075"/>
                  </a:lnTo>
                  <a:lnTo>
                    <a:pt x="416560" y="265684"/>
                  </a:lnTo>
                  <a:lnTo>
                    <a:pt x="404875" y="302260"/>
                  </a:lnTo>
                  <a:lnTo>
                    <a:pt x="363855" y="363727"/>
                  </a:lnTo>
                  <a:lnTo>
                    <a:pt x="302387" y="405257"/>
                  </a:lnTo>
                  <a:lnTo>
                    <a:pt x="265684" y="416940"/>
                  </a:lnTo>
                  <a:lnTo>
                    <a:pt x="226949" y="420624"/>
                  </a:lnTo>
                  <a:lnTo>
                    <a:pt x="188087" y="416940"/>
                  </a:lnTo>
                  <a:lnTo>
                    <a:pt x="151384" y="405257"/>
                  </a:lnTo>
                  <a:lnTo>
                    <a:pt x="90043" y="363727"/>
                  </a:lnTo>
                  <a:lnTo>
                    <a:pt x="48895" y="302260"/>
                  </a:lnTo>
                  <a:lnTo>
                    <a:pt x="37211" y="265684"/>
                  </a:lnTo>
                  <a:lnTo>
                    <a:pt x="33528" y="227075"/>
                  </a:lnTo>
                  <a:close/>
                </a:path>
              </a:pathLst>
            </a:custGeom>
            <a:ln w="18288">
              <a:solidFill>
                <a:srgbClr val="99B0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060791" y="1704672"/>
            <a:ext cx="7019269" cy="0"/>
          </a:xfrm>
          <a:custGeom>
            <a:avLst/>
            <a:gdLst/>
            <a:ahLst/>
            <a:cxnLst/>
            <a:rect l="l" t="t" r="r" b="b"/>
            <a:pathLst>
              <a:path w="8208645">
                <a:moveTo>
                  <a:pt x="0" y="0"/>
                </a:moveTo>
                <a:lnTo>
                  <a:pt x="8208263" y="0"/>
                </a:lnTo>
              </a:path>
            </a:pathLst>
          </a:custGeom>
          <a:ln w="36576">
            <a:solidFill>
              <a:srgbClr val="008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328083" y="848768"/>
            <a:ext cx="4487835" cy="485718"/>
          </a:xfrm>
          <a:prstGeom prst="rect">
            <a:avLst/>
          </a:prstGeom>
        </p:spPr>
        <p:txBody>
          <a:bodyPr vert="horz" wrap="square" lIns="0" tIns="1194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0860">
              <a:spcBef>
                <a:spcPts val="94"/>
              </a:spcBef>
              <a:tabLst>
                <a:tab pos="349142" algn="l"/>
              </a:tabLst>
            </a:pPr>
            <a:r>
              <a:rPr sz="3078" b="1" spc="-21" dirty="0">
                <a:latin typeface="Arial"/>
                <a:cs typeface="Arial"/>
              </a:rPr>
              <a:t>Il</a:t>
            </a:r>
            <a:r>
              <a:rPr sz="3078" b="1" dirty="0">
                <a:latin typeface="Arial"/>
                <a:cs typeface="Arial"/>
              </a:rPr>
              <a:t>	</a:t>
            </a:r>
            <a:r>
              <a:rPr sz="3078" b="1" spc="-103" dirty="0">
                <a:latin typeface="Arial"/>
                <a:cs typeface="Arial"/>
              </a:rPr>
              <a:t>contrattualista</a:t>
            </a:r>
            <a:r>
              <a:rPr sz="3078" b="1" spc="-124" dirty="0">
                <a:latin typeface="Arial"/>
                <a:cs typeface="Arial"/>
              </a:rPr>
              <a:t> </a:t>
            </a:r>
            <a:r>
              <a:rPr sz="3078" b="1" spc="-56" dirty="0">
                <a:latin typeface="Arial"/>
                <a:cs typeface="Arial"/>
              </a:rPr>
              <a:t>Cisl</a:t>
            </a:r>
            <a:endParaRPr sz="3078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961" y="3448287"/>
            <a:ext cx="271583" cy="38860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961" y="4259193"/>
            <a:ext cx="271583" cy="38860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005102" y="1899498"/>
            <a:ext cx="7083884" cy="3468067"/>
          </a:xfrm>
          <a:prstGeom prst="rect">
            <a:avLst/>
          </a:prstGeom>
        </p:spPr>
        <p:txBody>
          <a:bodyPr vert="horz" wrap="square" lIns="0" tIns="90680" rIns="0" bIns="0" rtlCol="0">
            <a:spAutoFit/>
          </a:bodyPr>
          <a:lstStyle/>
          <a:p>
            <a:pPr marL="10860" marR="4344">
              <a:lnSpc>
                <a:spcPts val="2625"/>
              </a:lnSpc>
              <a:spcBef>
                <a:spcPts val="714"/>
              </a:spcBef>
              <a:tabLst>
                <a:tab pos="3793861" algn="l"/>
              </a:tabLst>
            </a:pPr>
            <a:r>
              <a:rPr sz="2736" spc="-94" dirty="0">
                <a:solidFill>
                  <a:srgbClr val="008000"/>
                </a:solidFill>
                <a:latin typeface="Arial MT"/>
                <a:cs typeface="Arial MT"/>
              </a:rPr>
              <a:t>Una</a:t>
            </a:r>
            <a:r>
              <a:rPr sz="2736" spc="-227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47" dirty="0">
                <a:solidFill>
                  <a:srgbClr val="008000"/>
                </a:solidFill>
                <a:latin typeface="Arial MT"/>
                <a:cs typeface="Arial MT"/>
              </a:rPr>
              <a:t>buona</a:t>
            </a:r>
            <a:r>
              <a:rPr sz="2736" spc="-94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26" dirty="0">
                <a:solidFill>
                  <a:srgbClr val="008000"/>
                </a:solidFill>
                <a:latin typeface="Arial MT"/>
                <a:cs typeface="Arial MT"/>
              </a:rPr>
              <a:t>preparazione</a:t>
            </a:r>
            <a:r>
              <a:rPr sz="2736" spc="-115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è</a:t>
            </a:r>
            <a:r>
              <a:rPr sz="2736" spc="64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56" dirty="0">
                <a:solidFill>
                  <a:srgbClr val="008000"/>
                </a:solidFill>
                <a:latin typeface="Arial MT"/>
                <a:cs typeface="Arial MT"/>
              </a:rPr>
              <a:t>un</a:t>
            </a:r>
            <a:r>
              <a:rPr sz="2736" spc="-180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dovere</a:t>
            </a:r>
            <a:r>
              <a:rPr sz="2736" spc="47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>
                <a:solidFill>
                  <a:srgbClr val="008000"/>
                </a:solidFill>
                <a:latin typeface="Arial MT"/>
                <a:cs typeface="Arial MT"/>
              </a:rPr>
              <a:t>per</a:t>
            </a:r>
            <a:r>
              <a:rPr sz="2736" spc="47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21" dirty="0">
                <a:solidFill>
                  <a:srgbClr val="008000"/>
                </a:solidFill>
                <a:latin typeface="Arial MT"/>
                <a:cs typeface="Arial MT"/>
              </a:rPr>
              <a:t>un </a:t>
            </a:r>
            <a:r>
              <a:rPr sz="2736" spc="-81" dirty="0">
                <a:solidFill>
                  <a:srgbClr val="008000"/>
                </a:solidFill>
                <a:latin typeface="Arial MT"/>
                <a:cs typeface="Arial MT"/>
              </a:rPr>
              <a:t>contrattualista,</a:t>
            </a:r>
            <a:r>
              <a:rPr sz="2736" spc="-133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dirty="0" err="1">
                <a:solidFill>
                  <a:srgbClr val="008000"/>
                </a:solidFill>
                <a:latin typeface="Arial MT"/>
                <a:cs typeface="Arial MT"/>
              </a:rPr>
              <a:t>che</a:t>
            </a:r>
            <a:r>
              <a:rPr sz="2736" spc="-56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17" dirty="0" err="1">
                <a:solidFill>
                  <a:srgbClr val="008000"/>
                </a:solidFill>
                <a:latin typeface="Arial MT"/>
                <a:cs typeface="Arial MT"/>
              </a:rPr>
              <a:t>deve</a:t>
            </a:r>
            <a:r>
              <a:rPr lang="it-IT" sz="2736" spc="-17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86" dirty="0" err="1">
                <a:solidFill>
                  <a:srgbClr val="008000"/>
                </a:solidFill>
                <a:latin typeface="Arial MT"/>
                <a:cs typeface="Arial MT"/>
              </a:rPr>
              <a:t>sostanzialmente</a:t>
            </a:r>
            <a:r>
              <a:rPr sz="2736" spc="-124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spc="-34" dirty="0">
                <a:solidFill>
                  <a:srgbClr val="008000"/>
                </a:solidFill>
                <a:latin typeface="Arial MT"/>
                <a:cs typeface="Arial MT"/>
              </a:rPr>
              <a:t>saper </a:t>
            </a:r>
            <a:r>
              <a:rPr sz="2736" spc="-43" dirty="0">
                <a:solidFill>
                  <a:srgbClr val="008000"/>
                </a:solidFill>
                <a:latin typeface="Arial MT"/>
                <a:cs typeface="Arial MT"/>
              </a:rPr>
              <a:t>fare</a:t>
            </a:r>
            <a:r>
              <a:rPr sz="2736" spc="-150" dirty="0">
                <a:solidFill>
                  <a:srgbClr val="008000"/>
                </a:solidFill>
                <a:latin typeface="Arial MT"/>
                <a:cs typeface="Arial MT"/>
              </a:rPr>
              <a:t> </a:t>
            </a:r>
            <a:r>
              <a:rPr sz="2736" b="1" dirty="0">
                <a:solidFill>
                  <a:srgbClr val="008000"/>
                </a:solidFill>
                <a:latin typeface="Arial"/>
                <a:cs typeface="Arial"/>
              </a:rPr>
              <a:t>due</a:t>
            </a:r>
            <a:r>
              <a:rPr sz="2736" b="1" spc="8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9" dirty="0">
                <a:solidFill>
                  <a:srgbClr val="008000"/>
                </a:solidFill>
                <a:latin typeface="Arial"/>
                <a:cs typeface="Arial"/>
              </a:rPr>
              <a:t>cose</a:t>
            </a:r>
            <a:r>
              <a:rPr sz="2736" spc="-9" dirty="0">
                <a:solidFill>
                  <a:srgbClr val="008000"/>
                </a:solidFill>
                <a:latin typeface="Arial MT"/>
                <a:cs typeface="Arial MT"/>
              </a:rPr>
              <a:t>:</a:t>
            </a:r>
            <a:endParaRPr sz="2736" dirty="0">
              <a:solidFill>
                <a:srgbClr val="008000"/>
              </a:solidFill>
              <a:latin typeface="Arial MT"/>
              <a:cs typeface="Arial MT"/>
            </a:endParaRPr>
          </a:p>
          <a:p>
            <a:pPr>
              <a:spcBef>
                <a:spcPts val="167"/>
              </a:spcBef>
            </a:pPr>
            <a:endParaRPr sz="2736" dirty="0">
              <a:solidFill>
                <a:srgbClr val="008000"/>
              </a:solidFill>
              <a:latin typeface="Arial MT"/>
              <a:cs typeface="Arial MT"/>
            </a:endParaRPr>
          </a:p>
          <a:p>
            <a:pPr marL="10860"/>
            <a:r>
              <a:rPr lang="it-IT" sz="2736" b="1" spc="-81" dirty="0">
                <a:solidFill>
                  <a:srgbClr val="008000"/>
                </a:solidFill>
                <a:latin typeface="Arial"/>
                <a:cs typeface="Arial"/>
              </a:rPr>
              <a:t>    </a:t>
            </a:r>
            <a:r>
              <a:rPr sz="2736" b="1" spc="-81" dirty="0" err="1">
                <a:solidFill>
                  <a:srgbClr val="008000"/>
                </a:solidFill>
                <a:latin typeface="Arial"/>
                <a:cs typeface="Arial"/>
              </a:rPr>
              <a:t>Interpretare</a:t>
            </a:r>
            <a:r>
              <a:rPr sz="2736" b="1" spc="-12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dirty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2736" b="1" spc="-30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137" dirty="0">
                <a:solidFill>
                  <a:srgbClr val="008000"/>
                </a:solidFill>
                <a:latin typeface="Arial"/>
                <a:cs typeface="Arial"/>
              </a:rPr>
              <a:t>bisogni</a:t>
            </a:r>
            <a:r>
              <a:rPr sz="2736" b="1" spc="-23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30" dirty="0">
                <a:solidFill>
                  <a:srgbClr val="008000"/>
                </a:solidFill>
                <a:latin typeface="Arial"/>
                <a:cs typeface="Arial"/>
              </a:rPr>
              <a:t>dei</a:t>
            </a:r>
            <a:r>
              <a:rPr sz="2736" b="1" spc="-346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60" dirty="0">
                <a:solidFill>
                  <a:srgbClr val="008000"/>
                </a:solidFill>
                <a:latin typeface="Arial"/>
                <a:cs typeface="Arial"/>
              </a:rPr>
              <a:t>lavoratori</a:t>
            </a:r>
            <a:endParaRPr sz="2736" dirty="0">
              <a:solidFill>
                <a:srgbClr val="008000"/>
              </a:solidFill>
              <a:latin typeface="Arial"/>
              <a:cs typeface="Arial"/>
            </a:endParaRPr>
          </a:p>
          <a:p>
            <a:pPr>
              <a:spcBef>
                <a:spcPts val="650"/>
              </a:spcBef>
            </a:pPr>
            <a:endParaRPr sz="2736" dirty="0">
              <a:solidFill>
                <a:srgbClr val="008000"/>
              </a:solidFill>
              <a:latin typeface="Arial"/>
              <a:cs typeface="Arial"/>
            </a:endParaRPr>
          </a:p>
          <a:p>
            <a:pPr marL="10860" marR="154209">
              <a:lnSpc>
                <a:spcPct val="78800"/>
              </a:lnSpc>
            </a:pPr>
            <a:r>
              <a:rPr lang="it-IT" sz="2736" b="1" spc="-103" dirty="0">
                <a:solidFill>
                  <a:srgbClr val="008000"/>
                </a:solidFill>
                <a:latin typeface="Arial"/>
                <a:cs typeface="Arial"/>
              </a:rPr>
              <a:t>    </a:t>
            </a:r>
            <a:r>
              <a:rPr sz="2736" b="1" spc="-103" dirty="0" err="1">
                <a:solidFill>
                  <a:srgbClr val="008000"/>
                </a:solidFill>
                <a:latin typeface="Arial"/>
                <a:cs typeface="Arial"/>
              </a:rPr>
              <a:t>Conoscere</a:t>
            </a:r>
            <a:r>
              <a:rPr sz="2736" b="1" spc="-158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86" dirty="0">
                <a:solidFill>
                  <a:srgbClr val="008000"/>
                </a:solidFill>
                <a:latin typeface="Arial"/>
                <a:cs typeface="Arial"/>
              </a:rPr>
              <a:t>l’impresa</a:t>
            </a:r>
            <a:r>
              <a:rPr sz="2736" b="1" spc="-7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51" dirty="0">
                <a:solidFill>
                  <a:srgbClr val="008000"/>
                </a:solidFill>
                <a:latin typeface="Arial"/>
                <a:cs typeface="Arial"/>
              </a:rPr>
              <a:t>(o</a:t>
            </a:r>
            <a:r>
              <a:rPr sz="2736" b="1" spc="-12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90" dirty="0">
                <a:solidFill>
                  <a:srgbClr val="008000"/>
                </a:solidFill>
                <a:latin typeface="Arial"/>
                <a:cs typeface="Arial"/>
              </a:rPr>
              <a:t>il</a:t>
            </a:r>
            <a:r>
              <a:rPr sz="2736" b="1" spc="-29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9" dirty="0">
                <a:solidFill>
                  <a:srgbClr val="008000"/>
                </a:solidFill>
                <a:latin typeface="Arial"/>
                <a:cs typeface="Arial"/>
              </a:rPr>
              <a:t>gruppo </a:t>
            </a:r>
            <a:r>
              <a:rPr sz="2736" b="1" spc="-107" dirty="0">
                <a:solidFill>
                  <a:srgbClr val="008000"/>
                </a:solidFill>
                <a:latin typeface="Arial"/>
                <a:cs typeface="Arial"/>
              </a:rPr>
              <a:t>territoriale</a:t>
            </a:r>
            <a:r>
              <a:rPr sz="2736" b="1" spc="-248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64" dirty="0">
                <a:solidFill>
                  <a:srgbClr val="008000"/>
                </a:solidFill>
                <a:latin typeface="Arial"/>
                <a:cs typeface="Arial"/>
              </a:rPr>
              <a:t>di</a:t>
            </a:r>
            <a:r>
              <a:rPr sz="2736" b="1" spc="-137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97" dirty="0">
                <a:solidFill>
                  <a:srgbClr val="008000"/>
                </a:solidFill>
                <a:latin typeface="Arial"/>
                <a:cs typeface="Arial"/>
              </a:rPr>
              <a:t>imprese)</a:t>
            </a:r>
            <a:r>
              <a:rPr sz="2736" b="1" spc="-107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103" dirty="0">
                <a:solidFill>
                  <a:srgbClr val="008000"/>
                </a:solidFill>
                <a:latin typeface="Arial"/>
                <a:cs typeface="Arial"/>
              </a:rPr>
              <a:t>in</a:t>
            </a:r>
            <a:r>
              <a:rPr sz="2736" b="1" spc="-338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115" dirty="0">
                <a:solidFill>
                  <a:srgbClr val="008000"/>
                </a:solidFill>
                <a:latin typeface="Arial"/>
                <a:cs typeface="Arial"/>
              </a:rPr>
              <a:t>cui</a:t>
            </a:r>
            <a:r>
              <a:rPr sz="2736" b="1" spc="-312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133" dirty="0">
                <a:solidFill>
                  <a:srgbClr val="008000"/>
                </a:solidFill>
                <a:latin typeface="Arial"/>
                <a:cs typeface="Arial"/>
              </a:rPr>
              <a:t>fa</a:t>
            </a:r>
            <a:r>
              <a:rPr sz="2736" b="1" spc="-13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736" b="1" spc="-111" dirty="0">
                <a:solidFill>
                  <a:srgbClr val="008000"/>
                </a:solidFill>
                <a:latin typeface="Arial"/>
                <a:cs typeface="Arial"/>
              </a:rPr>
              <a:t>contrattazione</a:t>
            </a:r>
            <a:r>
              <a:rPr sz="2736" spc="-111" dirty="0">
                <a:solidFill>
                  <a:srgbClr val="008000"/>
                </a:solidFill>
                <a:latin typeface="Arial MT"/>
                <a:cs typeface="Arial MT"/>
              </a:rPr>
              <a:t>.</a:t>
            </a:r>
            <a:endParaRPr sz="2736" dirty="0">
              <a:solidFill>
                <a:srgbClr val="008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350">
              <a:solidFill>
                <a:prstClr val="white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" y="1259530"/>
            <a:ext cx="6501369" cy="433894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>
          <a:xfrm flipH="1">
            <a:off x="2113383" y="948224"/>
            <a:ext cx="7030615" cy="51435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350">
              <a:solidFill>
                <a:prstClr val="white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1"/>
          <p:cNvSpPr txBox="1">
            <a:spLocks noGrp="1"/>
          </p:cNvSpPr>
          <p:nvPr>
            <p:ph type="ctrTitle"/>
          </p:nvPr>
        </p:nvSpPr>
        <p:spPr>
          <a:xfrm>
            <a:off x="5528387" y="2212171"/>
            <a:ext cx="3376542" cy="2403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b" anchorCtr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buClr>
                <a:schemeClr val="dk1"/>
              </a:buClr>
              <a:buSzPts val="4100"/>
            </a:pPr>
            <a:r>
              <a:rPr lang="it-IT" sz="3000" b="1" dirty="0"/>
              <a:t>Master su «Il diritto del lavoro e sindacale nell’era della digitalizzazione»</a:t>
            </a:r>
            <a:br>
              <a:rPr lang="it-IT" sz="3000" dirty="0"/>
            </a:br>
            <a:endParaRPr sz="3000" dirty="0"/>
          </a:p>
        </p:txBody>
      </p:sp>
      <p:sp>
        <p:nvSpPr>
          <p:cNvPr id="107" name="Google Shape;107;p1"/>
          <p:cNvSpPr txBox="1">
            <a:spLocks noGrp="1"/>
          </p:cNvSpPr>
          <p:nvPr>
            <p:ph type="subTitle" idx="1"/>
          </p:nvPr>
        </p:nvSpPr>
        <p:spPr>
          <a:xfrm>
            <a:off x="5578538" y="4706245"/>
            <a:ext cx="3276237" cy="861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it-IT" sz="2100" dirty="0"/>
              <a:t>Piano Formativo 2023 – 2024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endParaRPr lang="it-IT" sz="1650" dirty="0"/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it-IT" sz="1650" i="1" dirty="0"/>
              <a:t>Ettore Innocenti</a:t>
            </a:r>
          </a:p>
        </p:txBody>
      </p:sp>
      <p:sp>
        <p:nvSpPr>
          <p:cNvPr id="109" name="Google Shape;109;p1"/>
          <p:cNvSpPr/>
          <p:nvPr/>
        </p:nvSpPr>
        <p:spPr>
          <a:xfrm>
            <a:off x="5528386" y="4457851"/>
            <a:ext cx="3376541" cy="34289"/>
          </a:xfrm>
          <a:prstGeom prst="rect">
            <a:avLst/>
          </a:prstGeom>
          <a:solidFill>
            <a:srgbClr val="C8C8C8"/>
          </a:solidFill>
          <a:ln w="9525" cap="flat" cmpd="sng">
            <a:solidFill>
              <a:srgbClr val="C8C8C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defRPr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D518A51-AB93-413E-849B-A7F356990D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15282"/>
            <a:ext cx="2541150" cy="88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8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85725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57250"/>
            <a:ext cx="3125453" cy="51435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850F1E-9B75-CB01-5858-FAC903AE5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557" y="1722429"/>
            <a:ext cx="2400300" cy="3345872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FFFFFF"/>
                </a:solidFill>
              </a:rPr>
              <a:t>Percorso formativo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2" y="2698860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3F9961-CA6D-6C2F-AE18-D92E4FDD6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4488" y="2428933"/>
            <a:ext cx="5179868" cy="200013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effectLst/>
                <a:latin typeface="Calibri" panose="020F0502020204030204" pitchFamily="34" charset="0"/>
              </a:rPr>
              <a:t>Il percorso formativo si è articolato in 3 moduli residenziali, di 3 giorni ciascuno.</a:t>
            </a:r>
          </a:p>
          <a:p>
            <a:pPr marL="0" indent="0">
              <a:buNone/>
            </a:pPr>
            <a:endParaRPr lang="it-I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dirty="0">
                <a:effectLst/>
                <a:latin typeface="Calibri" panose="020F0502020204030204" pitchFamily="34" charset="0"/>
              </a:rPr>
              <a:t>Di seguito </a:t>
            </a:r>
            <a:r>
              <a:rPr lang="it-IT" dirty="0">
                <a:latin typeface="Calibri" panose="020F0502020204030204" pitchFamily="34" charset="0"/>
              </a:rPr>
              <a:t>le tematiche principali</a:t>
            </a:r>
            <a:r>
              <a:rPr lang="it-IT" dirty="0">
                <a:effectLst/>
                <a:latin typeface="Calibri" panose="020F0502020204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53595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F1886A-6CCA-9ACE-1FA1-8BDEB755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30" y="1325382"/>
            <a:ext cx="3656928" cy="3854192"/>
          </a:xfrm>
        </p:spPr>
        <p:txBody>
          <a:bodyPr anchor="ctr">
            <a:normAutofit/>
          </a:bodyPr>
          <a:lstStyle/>
          <a:p>
            <a:pPr algn="ctr"/>
            <a:r>
              <a:rPr lang="it-IT" sz="3000" dirty="0">
                <a:solidFill>
                  <a:schemeClr val="tx2"/>
                </a:solidFill>
              </a:rPr>
              <a:t>«I nuovi diritti digitali per i lavoratori»</a:t>
            </a:r>
            <a:br>
              <a:rPr lang="it-IT" sz="3000" dirty="0">
                <a:solidFill>
                  <a:schemeClr val="tx2"/>
                </a:solidFill>
              </a:rPr>
            </a:br>
            <a:r>
              <a:rPr lang="it-IT" sz="3000" dirty="0">
                <a:solidFill>
                  <a:schemeClr val="tx2"/>
                </a:solidFill>
              </a:rPr>
              <a:t>6 – 8 febbraio 2023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564BF44C-88FA-1C7F-F7B1-6A75F88E888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70787" y="1014985"/>
          <a:ext cx="4185752" cy="4474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0268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7F597-A9CD-AADA-8459-C78C7BA8C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2C5587-C2A7-341B-8CB4-A7239461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051" y="1325382"/>
            <a:ext cx="4034685" cy="3854192"/>
          </a:xfrm>
        </p:spPr>
        <p:txBody>
          <a:bodyPr anchor="ctr">
            <a:normAutofit/>
          </a:bodyPr>
          <a:lstStyle/>
          <a:p>
            <a:pPr algn="ctr"/>
            <a:r>
              <a:rPr lang="it-IT" sz="3000" dirty="0">
                <a:solidFill>
                  <a:schemeClr val="tx2"/>
                </a:solidFill>
              </a:rPr>
              <a:t>«L’organizzazione sindacale nell’era della digitalizzazione»</a:t>
            </a:r>
            <a:br>
              <a:rPr lang="it-IT" sz="3000" dirty="0">
                <a:solidFill>
                  <a:schemeClr val="tx2"/>
                </a:solidFill>
              </a:rPr>
            </a:br>
            <a:r>
              <a:rPr lang="it-IT" sz="3000" dirty="0">
                <a:solidFill>
                  <a:schemeClr val="tx2"/>
                </a:solidFill>
              </a:rPr>
              <a:t>6 – 8 marzo 2023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413430F8-82F5-F26A-F919-54009BF8CA4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70787" y="1014985"/>
          <a:ext cx="4185752" cy="4474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6818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20B4A-EADD-0CF7-9CCF-29E6092E5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58E17F-967D-D000-7286-32BD69DA2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18" y="1376188"/>
            <a:ext cx="4562669" cy="3854192"/>
          </a:xfrm>
        </p:spPr>
        <p:txBody>
          <a:bodyPr anchor="ctr">
            <a:normAutofit/>
          </a:bodyPr>
          <a:lstStyle/>
          <a:p>
            <a:pPr algn="ctr"/>
            <a:r>
              <a:rPr lang="it-IT" sz="3000" dirty="0">
                <a:solidFill>
                  <a:schemeClr val="tx2"/>
                </a:solidFill>
              </a:rPr>
              <a:t>«L’esercizio dei diritti sindacali nella digitalizzazione»</a:t>
            </a:r>
            <a:br>
              <a:rPr lang="it-IT" sz="3000" dirty="0">
                <a:solidFill>
                  <a:schemeClr val="tx2"/>
                </a:solidFill>
              </a:rPr>
            </a:br>
            <a:r>
              <a:rPr lang="it-IT" sz="3000" dirty="0">
                <a:solidFill>
                  <a:schemeClr val="tx2"/>
                </a:solidFill>
              </a:rPr>
              <a:t>3 – 5 aprile 2023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6AE886B6-72C5-12E1-559D-82972233CF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70787" y="1014985"/>
          <a:ext cx="4185752" cy="4474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2078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AE3E16-6927-9F60-5C48-6480453EC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C5EEFA-8178-DD3C-B0AE-69F7920BD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85725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2EA07F-61EF-1ACC-83DD-92F4882B3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57250"/>
            <a:ext cx="3125453" cy="51435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B9C1CA0-058E-885F-784B-798C7105B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30" y="1722429"/>
            <a:ext cx="2915425" cy="3345872"/>
          </a:xfrm>
        </p:spPr>
        <p:txBody>
          <a:bodyPr>
            <a:normAutofit/>
          </a:bodyPr>
          <a:lstStyle/>
          <a:p>
            <a:r>
              <a:rPr lang="it-IT" sz="3000" dirty="0">
                <a:solidFill>
                  <a:srgbClr val="FFFFFF"/>
                </a:solidFill>
              </a:rPr>
              <a:t>Metodologia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213A809D-9353-99DC-CE20-ADCDDF168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2" y="2698860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93759C-D3A5-145B-CD7A-7393F9E73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2" y="1300759"/>
            <a:ext cx="5179868" cy="418921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dirty="0">
                <a:latin typeface="Calibri" panose="020F0502020204030204" pitchFamily="34" charset="0"/>
              </a:rPr>
              <a:t>Oltre a </a:t>
            </a:r>
            <a:r>
              <a:rPr lang="it-IT" dirty="0">
                <a:effectLst/>
                <a:latin typeface="Calibri" panose="020F0502020204030204" pitchFamily="34" charset="0"/>
              </a:rPr>
              <a:t>lezioni frontali, analisi di casi e questionari di verifica degli apprendimenti, si è fatto ricorso a lavori di gruppo e</a:t>
            </a:r>
            <a:r>
              <a:rPr lang="it-IT" dirty="0">
                <a:latin typeface="Calibri" panose="020F0502020204030204" pitchFamily="34" charset="0"/>
              </a:rPr>
              <a:t> mappe cognitive.</a:t>
            </a:r>
          </a:p>
          <a:p>
            <a:pPr marL="0" indent="0">
              <a:buNone/>
            </a:pPr>
            <a:endParaRPr lang="it-I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dirty="0">
                <a:effectLst/>
                <a:latin typeface="Calibri" panose="020F0502020204030204" pitchFamily="34" charset="0"/>
              </a:rPr>
              <a:t>Di seguito i lavori di gruppo su lavoro agile e diritti sindacali.</a:t>
            </a:r>
          </a:p>
          <a:p>
            <a:pPr marL="0" indent="0">
              <a:buNone/>
            </a:pPr>
            <a:endParaRPr lang="it-I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dirty="0">
                <a:effectLst/>
                <a:latin typeface="Calibri" panose="020F0502020204030204" pitchFamily="34" charset="0"/>
              </a:rPr>
              <a:t>Per la consultazione della mappa su «Privacy e lavoro</a:t>
            </a:r>
            <a:r>
              <a:rPr lang="it-IT" dirty="0">
                <a:latin typeface="Calibri" panose="020F0502020204030204" pitchFamily="34" charset="0"/>
              </a:rPr>
              <a:t>» </a:t>
            </a:r>
            <a:r>
              <a:rPr lang="it-IT" dirty="0">
                <a:latin typeface="Calibri" panose="020F0502020204030204" pitchFamily="34" charset="0"/>
                <a:hlinkClick r:id="rId2"/>
              </a:rPr>
              <a:t>clicca qui!</a:t>
            </a:r>
            <a:endParaRPr lang="it-IT" dirty="0">
              <a:effectLst/>
              <a:latin typeface="Calibri" panose="020F050202020403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7551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57250"/>
            <a:ext cx="9143999" cy="5143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" y="1769698"/>
            <a:ext cx="548641" cy="505095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1317716"/>
            <a:ext cx="8180615" cy="1420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D9966E2C-FDD1-ADB2-B8B9-EB53AB593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1464674"/>
            <a:ext cx="7457037" cy="1165860"/>
          </a:xfrm>
        </p:spPr>
        <p:txBody>
          <a:bodyPr anchor="ctr">
            <a:normAutofit/>
          </a:bodyPr>
          <a:lstStyle/>
          <a:p>
            <a:pPr algn="ctr"/>
            <a:r>
              <a:rPr lang="it-IT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LAVORO DI GRUPPO SUL LAVORO AGILE </a:t>
            </a:r>
            <a:br>
              <a:rPr lang="it-IT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(LEGGE N. 81/2017 E PROTOCOLLO 7/12/2021)</a:t>
            </a:r>
            <a:endParaRPr lang="it-IT" sz="255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212983-DC0A-98F3-AC54-879DDC41E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2" y="3120391"/>
            <a:ext cx="7455989" cy="2343494"/>
          </a:xfrm>
        </p:spPr>
        <p:txBody>
          <a:bodyPr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it-IT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Istruzioni:</a:t>
            </a:r>
            <a:endParaRPr lang="it-IT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 algn="just">
              <a:buFont typeface="+mj-lt"/>
              <a:buAutoNum type="arabicPeriod"/>
            </a:pPr>
            <a:r>
              <a:rPr lang="it-IT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Suddivisione dell’aula in 6 gruppi.</a:t>
            </a:r>
            <a:endParaRPr lang="it-IT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 algn="just">
              <a:buFont typeface="+mj-lt"/>
              <a:buAutoNum type="arabicPeriod"/>
            </a:pPr>
            <a:r>
              <a:rPr lang="it-IT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Consegna del seguente materiale:</a:t>
            </a:r>
          </a:p>
          <a:p>
            <a:pPr marL="685800" lvl="1" indent="-342900" algn="just">
              <a:buFont typeface="+mj-lt"/>
              <a:buAutoNum type="alphaLcParenR"/>
            </a:pPr>
            <a:r>
              <a:rPr lang="it-IT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gruppi 1 e 2: artt. 18 – 19 l. n. 81/2017 ed artt. 1 – 2 – 3 Protocollo 7/12/2021;</a:t>
            </a:r>
          </a:p>
          <a:p>
            <a:pPr marL="685800" lvl="1" indent="-342900" algn="just">
              <a:buFont typeface="+mj-lt"/>
              <a:buAutoNum type="alphaLcParenR"/>
            </a:pPr>
            <a:r>
              <a:rPr lang="it-IT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gruppi 3 e 4: artt. 18 – 20 – 21 l. n. 81/2017 ed artt. 1 – 2 – 8 – 9 – 12 – 13 Protocollo 7/12/2021;</a:t>
            </a:r>
          </a:p>
          <a:p>
            <a:pPr marL="685800" lvl="1" indent="-342900" algn="just">
              <a:buFont typeface="+mj-lt"/>
              <a:buAutoNum type="alphaLcParenR"/>
            </a:pPr>
            <a:r>
              <a:rPr lang="it-IT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gruppi 5 e 6: artt. 18 – 22 – 23 l. n. 81/2017 ed artt. 1 – 2 – 4 – 6 – 7 Protocollo 7/12/2021.</a:t>
            </a:r>
            <a:endParaRPr lang="it-IT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 algn="just">
              <a:buFont typeface="+mj-lt"/>
              <a:buAutoNum type="arabicPeriod"/>
            </a:pPr>
            <a:r>
              <a:rPr lang="it-IT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Lettura individuale degli articoli assegnati e confronto interno al gruppo finalizzato ad individuare le novità del Protocollo rispetto alla normativa di legge.</a:t>
            </a:r>
          </a:p>
          <a:p>
            <a:pPr marL="257175" indent="-257175" algn="just">
              <a:buFont typeface="+mj-lt"/>
              <a:buAutoNum type="arabicPeriod"/>
            </a:pPr>
            <a:r>
              <a:rPr lang="it-IT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Esposizione in plenaria da parte dei relatori nominati dai gruppi.</a:t>
            </a:r>
            <a:endParaRPr lang="it-IT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5721235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163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0A6EF-5228-E627-3459-95B04A016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1FF5499-CCFD-2F8E-E52E-DEE5A61F1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57250"/>
            <a:ext cx="9143999" cy="5143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7377815-F185-6561-ADF2-9AD2381B5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" y="1769698"/>
            <a:ext cx="548641" cy="505095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78BCE11-13C8-2A69-5630-4635BD978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95FCBE-D7AD-AB8D-A72F-374169760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CAA325C-62D9-F6C9-162F-056EE8E4B1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C978F0F1-1E6D-30D6-3DCE-72F6DC92A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1317716"/>
            <a:ext cx="8180615" cy="1420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69B3EB1E-1E7D-B36D-2B04-06541DECA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1464674"/>
            <a:ext cx="7457037" cy="1165860"/>
          </a:xfrm>
        </p:spPr>
        <p:txBody>
          <a:bodyPr anchor="ctr">
            <a:normAutofit/>
          </a:bodyPr>
          <a:lstStyle/>
          <a:p>
            <a:pPr algn="ctr"/>
            <a:r>
              <a:rPr lang="it-IT" sz="25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LAVORO DI GRUPPO SUI DIRITTI SINDACALI</a:t>
            </a:r>
            <a:endParaRPr lang="it-IT" sz="255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A96B041-3DB9-A894-FD4D-AC8318674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2" y="3120391"/>
            <a:ext cx="7455989" cy="234349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16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Istruzioni: </a:t>
            </a:r>
            <a:endParaRPr lang="it-IT" sz="16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it-IT" sz="16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Suddivisione dell’aula in gruppi.</a:t>
            </a:r>
            <a:endParaRPr lang="it-IT" sz="16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it-IT" sz="16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Confronto interno al gruppo al fine di rispondere ai seguenti quesiti: in base alle vostre conoscenze/esperienze qual è stata l’applicazione giudiziaria dei diritti sindacali previsti dallo Statuto dei Lavoratori (in particolare diritto di assemblea, diritto di affissione, locali, comportamento antisindacale)? Quale, a vostro avviso, l’impatto della digitalizzazione sull’esercizio di tali diritti?</a:t>
            </a:r>
            <a:endParaRPr lang="it-IT" sz="16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it-IT" sz="16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Esposizione in plenaria da parte dei relatori nominati dai gruppi.</a:t>
            </a:r>
            <a:endParaRPr lang="it-IT" sz="16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E177A26-69A2-3C70-46C8-FABFDFEC5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5721235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716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prstClr val="white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" y="1259530"/>
            <a:ext cx="6501369" cy="433894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>
          <a:xfrm flipH="1">
            <a:off x="2113383" y="906236"/>
            <a:ext cx="7030615" cy="51435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prstClr val="white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1"/>
          <p:cNvSpPr txBox="1">
            <a:spLocks noGrp="1"/>
          </p:cNvSpPr>
          <p:nvPr>
            <p:ph type="ctrTitle"/>
          </p:nvPr>
        </p:nvSpPr>
        <p:spPr>
          <a:xfrm>
            <a:off x="5886450" y="1699022"/>
            <a:ext cx="3017520" cy="2403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rmAutofit/>
          </a:bodyPr>
          <a:lstStyle/>
          <a:p>
            <a:pPr algn="l">
              <a:spcBef>
                <a:spcPts val="0"/>
              </a:spcBef>
              <a:buClr>
                <a:schemeClr val="dk1"/>
              </a:buClr>
              <a:buSzPts val="4100"/>
            </a:pPr>
            <a:r>
              <a:rPr lang="it-IT" sz="3075" b="1" dirty="0"/>
              <a:t>Corso Contrattazione Sociale CISL</a:t>
            </a:r>
            <a:br>
              <a:rPr lang="it-IT" sz="3075" b="1" dirty="0"/>
            </a:br>
            <a:r>
              <a:rPr lang="it-IT" sz="3075" b="1" dirty="0"/>
              <a:t>2023-2024</a:t>
            </a:r>
            <a:br>
              <a:rPr lang="it-IT" sz="3075" dirty="0"/>
            </a:br>
            <a:endParaRPr sz="3075" dirty="0"/>
          </a:p>
        </p:txBody>
      </p:sp>
      <p:sp>
        <p:nvSpPr>
          <p:cNvPr id="107" name="Google Shape;107;p1"/>
          <p:cNvSpPr txBox="1">
            <a:spLocks noGrp="1"/>
          </p:cNvSpPr>
          <p:nvPr>
            <p:ph type="subTitle" idx="1"/>
          </p:nvPr>
        </p:nvSpPr>
        <p:spPr>
          <a:xfrm>
            <a:off x="5952457" y="4151108"/>
            <a:ext cx="2862275" cy="16262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it-IT" sz="1500" b="1" dirty="0">
                <a:latin typeface="+mj-lt"/>
              </a:rPr>
              <a:t>Il ruolo del contrattualista Cisl nel favorire la partecipazione, nel promuovere l’inclusione e nello sviluppo della democrazia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endParaRPr lang="it-IT" sz="1500" dirty="0">
              <a:latin typeface="+mj-lt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it-IT" sz="1500" i="1" dirty="0">
                <a:latin typeface="+mj-lt"/>
              </a:rPr>
              <a:t>Natale </a:t>
            </a:r>
            <a:r>
              <a:rPr lang="it-IT" sz="1500" i="1" dirty="0" err="1">
                <a:latin typeface="+mj-lt"/>
              </a:rPr>
              <a:t>Madeo</a:t>
            </a:r>
            <a:endParaRPr sz="1500" i="1" dirty="0">
              <a:latin typeface="+mj-lt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5888736" y="3915102"/>
            <a:ext cx="3017520" cy="13716"/>
          </a:xfrm>
          <a:prstGeom prst="rect">
            <a:avLst/>
          </a:prstGeom>
          <a:solidFill>
            <a:srgbClr val="C8C8C8"/>
          </a:solidFill>
          <a:ln w="9525" cap="flat" cmpd="sng">
            <a:solidFill>
              <a:srgbClr val="C8C8C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D518A51-AB93-413E-849B-A7F356990D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555" y="999937"/>
            <a:ext cx="2010079" cy="69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31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578" y="1121504"/>
            <a:ext cx="2482811" cy="1984420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it-IT" sz="1800" dirty="0"/>
          </a:p>
          <a:p>
            <a:pPr marL="0" indent="0" algn="just">
              <a:buNone/>
            </a:pPr>
            <a:endParaRPr lang="it-IT" sz="1800" dirty="0"/>
          </a:p>
          <a:p>
            <a:pPr marL="0" indent="0" algn="just">
              <a:buNone/>
            </a:pPr>
            <a:endParaRPr lang="it-IT" sz="1800" dirty="0"/>
          </a:p>
          <a:p>
            <a:pPr marL="0" indent="0" algn="just">
              <a:buNone/>
            </a:pPr>
            <a:r>
              <a:rPr lang="it-IT" sz="1800" dirty="0"/>
              <a:t>La contrattazione sociale e territoriale si colloca nel sistema di relazioni tra le parti sociali che ha caratterizzato le politiche degli ultimi decenni nel nostro Paese e in larga parte nei Paesi Ue. In queste dinamiche il ruolo del sindacato non si limita a quello di rappresentante di interessi, ma di promotore di partecipazione, benessere, sviluppo equo e inclusivo. </a:t>
            </a:r>
          </a:p>
          <a:p>
            <a:pPr marL="0" indent="0" algn="just">
              <a:buNone/>
            </a:pPr>
            <a:r>
              <a:rPr lang="it-IT" sz="1800" dirty="0"/>
              <a:t>La contrattazione sociale è meno formalizzata della contrattazione collettiva; non realizza “contratti” ma “accordi”; rappresenta le istanze sociali e i bisogni della cittadinanza in senso più ampio e di specifici gruppi sociali.</a:t>
            </a:r>
          </a:p>
        </p:txBody>
      </p:sp>
    </p:spTree>
    <p:extLst>
      <p:ext uri="{BB962C8B-B14F-4D97-AF65-F5344CB8AC3E}">
        <p14:creationId xmlns:p14="http://schemas.microsoft.com/office/powerpoint/2010/main" val="2332108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3592334"/>
          </a:xfrm>
        </p:spPr>
        <p:txBody>
          <a:bodyPr/>
          <a:lstStyle/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endParaRPr lang="it-IT" sz="788" dirty="0"/>
          </a:p>
          <a:p>
            <a:r>
              <a:rPr lang="it-IT" sz="788" dirty="0"/>
              <a:t>Fonte: </a:t>
            </a:r>
            <a:r>
              <a:rPr lang="it-IT" sz="788" dirty="0" err="1"/>
              <a:t>Dip</a:t>
            </a:r>
            <a:r>
              <a:rPr lang="it-IT" sz="788" dirty="0"/>
              <a:t>. Politiche Sanitarie, Socio-Assistenziali, della Famiglia, Volontariato – Politiche dell’Immigrazione – Politiche dell’Istruzione – Giustizia, Sicurezza e Legalità</a:t>
            </a:r>
          </a:p>
          <a:p>
            <a:endParaRPr lang="it-IT" dirty="0"/>
          </a:p>
        </p:txBody>
      </p:sp>
      <p:pic>
        <p:nvPicPr>
          <p:cNvPr id="4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28" y="1449494"/>
            <a:ext cx="5389686" cy="371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251003"/>
          </a:xfrm>
        </p:spPr>
        <p:txBody>
          <a:bodyPr>
            <a:normAutofit fontScale="90000"/>
          </a:bodyPr>
          <a:lstStyle/>
          <a:p>
            <a:r>
              <a:rPr lang="it-IT" dirty="0"/>
              <a:t>I temi in campo……</a:t>
            </a:r>
          </a:p>
        </p:txBody>
      </p:sp>
    </p:spTree>
    <p:extLst>
      <p:ext uri="{BB962C8B-B14F-4D97-AF65-F5344CB8AC3E}">
        <p14:creationId xmlns:p14="http://schemas.microsoft.com/office/powerpoint/2010/main" val="4024147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8650" y="1131095"/>
            <a:ext cx="7886700" cy="316084"/>
          </a:xfrm>
        </p:spPr>
        <p:txBody>
          <a:bodyPr>
            <a:normAutofit fontScale="90000"/>
          </a:bodyPr>
          <a:lstStyle/>
          <a:p>
            <a:r>
              <a:rPr lang="it-IT" dirty="0"/>
              <a:t>Le competenze in campo….</a:t>
            </a: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1022783" y="1447178"/>
          <a:ext cx="7850630" cy="4002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2258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strumenti a disposizione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1857638"/>
            <a:ext cx="7886700" cy="36323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Blip>
                <a:blip r:embed="rId2"/>
              </a:buBlip>
            </a:pPr>
            <a:r>
              <a:rPr lang="it-IT" sz="2700" dirty="0"/>
              <a:t> Osservatorio sociale della contrattazione territoriale</a:t>
            </a:r>
          </a:p>
          <a:p>
            <a:pPr marL="0" indent="0">
              <a:buNone/>
            </a:pPr>
            <a:r>
              <a:rPr lang="it-IT" sz="1800" dirty="0"/>
              <a:t>L’</a:t>
            </a:r>
            <a:r>
              <a:rPr lang="it-IT" sz="1800" b="1" dirty="0"/>
              <a:t>Osservatorio sociale della contrattazione territoriale</a:t>
            </a:r>
            <a:r>
              <a:rPr lang="it-IT" sz="1800" dirty="0"/>
              <a:t>, promosso dalla Cisl insieme alla </a:t>
            </a:r>
            <a:r>
              <a:rPr lang="it-IT" sz="1800" dirty="0" err="1"/>
              <a:t>Fnp</a:t>
            </a:r>
            <a:r>
              <a:rPr lang="it-IT" sz="1800" dirty="0"/>
              <a:t> Cisl, la Federazione Nazionale dei Pensionati, è uno strumento che rende visibile a livello nazionale l’ampia e ricca attività svolta dalle strutture in ambito di contrattazione sociale.</a:t>
            </a:r>
          </a:p>
          <a:p>
            <a:pPr marL="214313" indent="-214313">
              <a:lnSpc>
                <a:spcPct val="100000"/>
              </a:lnSpc>
            </a:pPr>
            <a:endParaRPr 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lnSpc>
                <a:spcPct val="100000"/>
              </a:lnSpc>
            </a:pP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Una rete di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referenti regionali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, individuati dalle segreterie di USR/USI e FNP regionali che raccolgono, inseriscono e classificano gli accordi</a:t>
            </a:r>
          </a:p>
          <a:p>
            <a:pPr marL="214313" indent="-214313">
              <a:lnSpc>
                <a:spcPct val="100000"/>
              </a:lnSpc>
            </a:pP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gruppo nazionale 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di coordinamento e sviluppo del sistema e di interfaccia con il centro </a:t>
            </a:r>
            <a:r>
              <a:rPr lang="it-IT" sz="1800" dirty="0" err="1">
                <a:latin typeface="Arial" panose="020B0604020202020204" pitchFamily="34" charset="0"/>
                <a:cs typeface="Arial" panose="020B0604020202020204" pitchFamily="34" charset="0"/>
              </a:rPr>
              <a:t>Wwell</a:t>
            </a:r>
            <a:endParaRPr 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97919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strumenti a disposizione: I rapporti annuali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5929" y="2719694"/>
            <a:ext cx="6072143" cy="2277053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295187" y="5348800"/>
            <a:ext cx="840000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900" dirty="0">
                <a:solidFill>
                  <a:prstClr val="black"/>
                </a:solidFill>
                <a:latin typeface="Calibri" panose="020F0502020204030204"/>
                <a:cs typeface="+mn-cs"/>
              </a:rPr>
              <a:t>Fonte: </a:t>
            </a:r>
            <a:r>
              <a:rPr lang="it-IT" sz="900" dirty="0" err="1">
                <a:solidFill>
                  <a:prstClr val="black"/>
                </a:solidFill>
                <a:latin typeface="Calibri" panose="020F0502020204030204"/>
                <a:cs typeface="+mn-cs"/>
              </a:rPr>
              <a:t>Dip</a:t>
            </a:r>
            <a:r>
              <a:rPr lang="it-IT" sz="900" dirty="0">
                <a:solidFill>
                  <a:prstClr val="black"/>
                </a:solidFill>
                <a:latin typeface="Calibri" panose="020F0502020204030204"/>
                <a:cs typeface="+mn-cs"/>
              </a:rPr>
              <a:t>. Politiche Sanitarie, Socio-Assistenziali, della Famiglia, Volontariato – Politiche dell’Immigrazione – Politiche dell’Istruzione – Giustizia, Sicurezza e Legalità</a:t>
            </a:r>
          </a:p>
        </p:txBody>
      </p:sp>
    </p:spTree>
    <p:extLst>
      <p:ext uri="{BB962C8B-B14F-4D97-AF65-F5344CB8AC3E}">
        <p14:creationId xmlns:p14="http://schemas.microsoft.com/office/powerpoint/2010/main" val="1879087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strumenti a disposizione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1857638"/>
            <a:ext cx="7886700" cy="363233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it-IT" sz="1425" dirty="0"/>
          </a:p>
          <a:p>
            <a:pPr>
              <a:buBlip>
                <a:blip r:embed="rId2"/>
              </a:buBlip>
            </a:pPr>
            <a:r>
              <a:rPr lang="it-IT" dirty="0"/>
              <a:t>Portale AIDA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sz="1500" dirty="0"/>
              <a:t>Il </a:t>
            </a:r>
            <a:r>
              <a:rPr lang="it-IT" sz="1500" b="1" dirty="0"/>
              <a:t>portale AIDA CISL </a:t>
            </a:r>
            <a:r>
              <a:rPr lang="it-IT" sz="1500" dirty="0"/>
              <a:t>è uno strumento di supporto ideato da CISL Confederale finalizzato alla valutazione e l’analisi sindacale di tutte le società di capitali italiane, dei settori industriali e tutti i comuni italiani. </a:t>
            </a:r>
          </a:p>
          <a:p>
            <a:pPr>
              <a:lnSpc>
                <a:spcPct val="110000"/>
              </a:lnSpc>
            </a:pPr>
            <a:r>
              <a:rPr lang="it-IT" sz="1500" dirty="0"/>
              <a:t>Uno strumento contenente informazioni e indicatori di interesse sindacale per un’immediata valutazione: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it-IT" sz="1500" dirty="0"/>
              <a:t>dell’equilibrio di bilancio e delle spese per il welfare dei Comuni e delle loro Unioni;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it-IT" sz="1500" dirty="0"/>
              <a:t>della salute finanziaria (e dei tempi di pagamento) delle Aziende sanitarie locali e ospedaliere; 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it-IT" sz="1500" dirty="0"/>
              <a:t>dello stato di salute delle società di capitali italiane con un focus sulle multinazionali. </a:t>
            </a:r>
          </a:p>
          <a:p>
            <a:pPr>
              <a:lnSpc>
                <a:spcPct val="110000"/>
              </a:lnSpc>
            </a:pPr>
            <a:endParaRPr lang="it-IT" sz="1500" dirty="0"/>
          </a:p>
        </p:txBody>
      </p:sp>
    </p:spTree>
    <p:extLst>
      <p:ext uri="{BB962C8B-B14F-4D97-AF65-F5344CB8AC3E}">
        <p14:creationId xmlns:p14="http://schemas.microsoft.com/office/powerpoint/2010/main" val="43348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2"/>
          <a:stretch/>
        </p:blipFill>
        <p:spPr>
          <a:xfrm>
            <a:off x="0" y="1007312"/>
            <a:ext cx="6768752" cy="484337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>
          <a:xfrm flipH="1">
            <a:off x="2113383" y="906236"/>
            <a:ext cx="7030615" cy="51435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1"/>
          <p:cNvSpPr txBox="1">
            <a:spLocks noGrp="1"/>
          </p:cNvSpPr>
          <p:nvPr>
            <p:ph type="ctrTitle"/>
          </p:nvPr>
        </p:nvSpPr>
        <p:spPr>
          <a:xfrm>
            <a:off x="5886450" y="1699022"/>
            <a:ext cx="3017520" cy="2403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</a:pPr>
            <a:r>
              <a:rPr lang="it-IT" sz="3075" b="1" dirty="0"/>
              <a:t>Corso Abitare il territorio</a:t>
            </a:r>
            <a:endParaRPr sz="3075" dirty="0"/>
          </a:p>
        </p:txBody>
      </p:sp>
      <p:sp>
        <p:nvSpPr>
          <p:cNvPr id="107" name="Google Shape;107;p1"/>
          <p:cNvSpPr txBox="1">
            <a:spLocks noGrp="1"/>
          </p:cNvSpPr>
          <p:nvPr>
            <p:ph type="subTitle" idx="1"/>
          </p:nvPr>
        </p:nvSpPr>
        <p:spPr>
          <a:xfrm>
            <a:off x="5893363" y="4241624"/>
            <a:ext cx="3019806" cy="19261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it-IT" dirty="0">
                <a:solidFill>
                  <a:schemeClr val="tx1"/>
                </a:solidFill>
              </a:rPr>
              <a:t>Sfide sindacali dalle aree interne ai contesti metropolitani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lang="it-IT" sz="2600" i="1" dirty="0">
              <a:solidFill>
                <a:schemeClr val="tx1"/>
              </a:solidFill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it-IT" sz="2600" i="1" dirty="0">
                <a:solidFill>
                  <a:schemeClr val="tx1"/>
                </a:solidFill>
              </a:rPr>
              <a:t>Ulderico Sbarra</a:t>
            </a:r>
            <a:endParaRPr sz="2600" i="1" dirty="0">
              <a:solidFill>
                <a:schemeClr val="tx1"/>
              </a:solidFill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5888736" y="3789040"/>
            <a:ext cx="3017520" cy="13716"/>
          </a:xfrm>
          <a:prstGeom prst="rect">
            <a:avLst/>
          </a:prstGeom>
          <a:solidFill>
            <a:srgbClr val="C8C8C8"/>
          </a:solidFill>
          <a:ln w="9525" cap="flat" cmpd="sng">
            <a:solidFill>
              <a:srgbClr val="C8C8C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921" y="1073272"/>
            <a:ext cx="2792292" cy="97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0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it-IT" dirty="0"/>
              <a:t>                     </a:t>
            </a:r>
          </a:p>
          <a:p>
            <a:pPr marL="0" indent="0">
              <a:buNone/>
            </a:pPr>
            <a:r>
              <a:rPr lang="it-IT" sz="3600" dirty="0">
                <a:solidFill>
                  <a:srgbClr val="C00000"/>
                </a:solidFill>
              </a:rPr>
              <a:t>                                </a:t>
            </a:r>
            <a:r>
              <a:rPr lang="it-IT" sz="3600" b="1" i="1" dirty="0">
                <a:solidFill>
                  <a:srgbClr val="C00000"/>
                </a:solidFill>
              </a:rPr>
              <a:t>Il percorso…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b="1" dirty="0"/>
              <a:t>Analisi e approfondimento delle mutazioni del territorio: dall’urbanizzazione, alle forme di desertificazione, recupero e rigenerazione, alle nuove politiche dell’abitare e riabitare il territorio urbano e periferico, fino alle aree interne.</a:t>
            </a:r>
          </a:p>
          <a:p>
            <a:pPr marL="0" indent="0">
              <a:buNone/>
            </a:pPr>
            <a:r>
              <a:rPr lang="it-IT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250407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48680"/>
            <a:ext cx="7210896" cy="5527344"/>
          </a:xfrm>
        </p:spPr>
      </p:pic>
    </p:spTree>
    <p:extLst>
      <p:ext uri="{BB962C8B-B14F-4D97-AF65-F5344CB8AC3E}">
        <p14:creationId xmlns:p14="http://schemas.microsoft.com/office/powerpoint/2010/main" val="978530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92696"/>
            <a:ext cx="7244623" cy="5433467"/>
          </a:xfrm>
        </p:spPr>
      </p:pic>
    </p:spTree>
    <p:extLst>
      <p:ext uri="{BB962C8B-B14F-4D97-AF65-F5344CB8AC3E}">
        <p14:creationId xmlns:p14="http://schemas.microsoft.com/office/powerpoint/2010/main" val="3648503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endParaRPr lang="it-IT" dirty="0"/>
          </a:p>
          <a:p>
            <a:pPr marL="0" indent="0">
              <a:buNone/>
            </a:pPr>
            <a:r>
              <a:rPr lang="it-IT" sz="4400" b="1" dirty="0"/>
              <a:t>     </a:t>
            </a:r>
            <a:r>
              <a:rPr lang="it-IT" sz="4400" b="1" dirty="0">
                <a:solidFill>
                  <a:srgbClr val="C00000"/>
                </a:solidFill>
              </a:rPr>
              <a:t> le moltitudini</a:t>
            </a:r>
          </a:p>
          <a:p>
            <a:pPr marL="0" indent="0">
              <a:buNone/>
            </a:pPr>
            <a:r>
              <a:rPr lang="it-IT" b="1" dirty="0">
                <a:solidFill>
                  <a:srgbClr val="C00000"/>
                </a:solidFill>
              </a:rPr>
              <a:t>I nuovi abitanti in continua evoluzione che abitano le comunità.</a:t>
            </a:r>
            <a:endParaRPr lang="it-IT" sz="35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it-IT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it-IT" sz="4800" b="1" dirty="0">
                <a:solidFill>
                  <a:srgbClr val="C00000"/>
                </a:solidFill>
              </a:rPr>
              <a:t>      la </a:t>
            </a:r>
            <a:r>
              <a:rPr lang="it-IT" sz="4800" b="1" dirty="0" err="1">
                <a:solidFill>
                  <a:srgbClr val="C00000"/>
                </a:solidFill>
              </a:rPr>
              <a:t>migramorfosi</a:t>
            </a:r>
            <a:endParaRPr lang="it-IT" sz="4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it-IT" b="1" dirty="0">
                <a:solidFill>
                  <a:srgbClr val="C00000"/>
                </a:solidFill>
              </a:rPr>
              <a:t>La mutazione e l’impatto dei nuovi arrivati sul tessuto socio economico culturale…</a:t>
            </a:r>
          </a:p>
          <a:p>
            <a:pPr marL="0" indent="0">
              <a:buNone/>
            </a:pPr>
            <a:endParaRPr lang="it-IT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it-IT" sz="4400" b="1" dirty="0">
                <a:solidFill>
                  <a:srgbClr val="C00000"/>
                </a:solidFill>
              </a:rPr>
              <a:t>      la ritessitura sociale</a:t>
            </a:r>
          </a:p>
          <a:p>
            <a:pPr marL="0" indent="0">
              <a:buNone/>
            </a:pPr>
            <a:r>
              <a:rPr lang="it-IT" b="1" dirty="0">
                <a:solidFill>
                  <a:srgbClr val="C00000"/>
                </a:solidFill>
              </a:rPr>
              <a:t>Dei diversi interessi che agiscono sul territorio e nella comunità, amministrazioni, politica, economia, sociale</a:t>
            </a:r>
          </a:p>
          <a:p>
            <a:pPr marL="0" indent="0">
              <a:buNone/>
            </a:pPr>
            <a:r>
              <a:rPr lang="it-IT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84568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8229600" cy="4721022"/>
          </a:xfrm>
        </p:spPr>
      </p:pic>
    </p:spTree>
    <p:extLst>
      <p:ext uri="{BB962C8B-B14F-4D97-AF65-F5344CB8AC3E}">
        <p14:creationId xmlns:p14="http://schemas.microsoft.com/office/powerpoint/2010/main" val="1918489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it-IT" sz="4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sz="4400" b="1" dirty="0">
                <a:solidFill>
                  <a:srgbClr val="002060"/>
                </a:solidFill>
              </a:rPr>
              <a:t>                            I luoghi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Saper guardare i luoghi con occhi diversi, più in profondità.</a:t>
            </a:r>
            <a:endParaRPr lang="it-IT" sz="35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sz="4400" b="1" dirty="0">
                <a:solidFill>
                  <a:srgbClr val="002060"/>
                </a:solidFill>
              </a:rPr>
              <a:t>			Il territorio 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Il protagonismo dal basso come forma di resistenza e di rilancio.</a:t>
            </a:r>
            <a:endParaRPr lang="it-IT" sz="3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sz="4400" b="1" dirty="0">
                <a:solidFill>
                  <a:srgbClr val="002060"/>
                </a:solidFill>
              </a:rPr>
              <a:t>			La comunità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La comunità nuova aperta, inclusiva, </a:t>
            </a:r>
            <a:r>
              <a:rPr lang="it-IT" b="1">
                <a:solidFill>
                  <a:srgbClr val="002060"/>
                </a:solidFill>
              </a:rPr>
              <a:t>solidale…</a:t>
            </a:r>
            <a:endParaRPr lang="it-IT" sz="41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t-IT" sz="4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</a:t>
            </a:r>
            <a:r>
              <a:rPr lang="it-IT" sz="4100" b="1" dirty="0">
                <a:solidFill>
                  <a:srgbClr val="002060"/>
                </a:solidFill>
              </a:rPr>
              <a:t>	   Ritessitura sociale</a:t>
            </a:r>
          </a:p>
          <a:p>
            <a:pPr marL="0" indent="0">
              <a:buNone/>
            </a:pPr>
            <a:r>
              <a:rPr lang="it-IT" sz="4100" b="1" dirty="0">
                <a:solidFill>
                  <a:srgbClr val="002060"/>
                </a:solidFill>
              </a:rPr>
              <a:t>		Il capitale quotidiano</a:t>
            </a:r>
          </a:p>
          <a:p>
            <a:pPr marL="0" indent="0">
              <a:buNone/>
            </a:pPr>
            <a:r>
              <a:rPr lang="it-IT" sz="4100" b="1" dirty="0">
                <a:solidFill>
                  <a:srgbClr val="002060"/>
                </a:solidFill>
              </a:rPr>
              <a:t>	Un nuovo operatore sociale generativo</a:t>
            </a:r>
            <a:endParaRPr lang="it-IT" sz="4100" dirty="0"/>
          </a:p>
        </p:txBody>
      </p:sp>
    </p:spTree>
    <p:extLst>
      <p:ext uri="{BB962C8B-B14F-4D97-AF65-F5344CB8AC3E}">
        <p14:creationId xmlns:p14="http://schemas.microsoft.com/office/powerpoint/2010/main" val="1007352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8565"/>
            <a:ext cx="8640960" cy="530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573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63_TF33552983" id="{792024A4-83F0-453F-A4BD-1CB3E5CCBFB1}" vid="{E95525AB-6E82-4195-972A-6448D521CC33}"/>
    </a:ext>
  </a:extLst>
</a:theme>
</file>

<file path=ppt/theme/theme7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2318</TotalTime>
  <Words>2619</Words>
  <Application>Microsoft Macintosh PowerPoint</Application>
  <PresentationFormat>Presentazione su schermo (4:3)</PresentationFormat>
  <Paragraphs>387</Paragraphs>
  <Slides>54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16</vt:i4>
      </vt:variant>
      <vt:variant>
        <vt:lpstr>Tema</vt:lpstr>
      </vt:variant>
      <vt:variant>
        <vt:i4>6</vt:i4>
      </vt:variant>
      <vt:variant>
        <vt:lpstr>Titoli diapositive</vt:lpstr>
      </vt:variant>
      <vt:variant>
        <vt:i4>54</vt:i4>
      </vt:variant>
    </vt:vector>
  </HeadingPairs>
  <TitlesOfParts>
    <vt:vector size="76" baseType="lpstr">
      <vt:lpstr>Agency FB</vt:lpstr>
      <vt:lpstr>Aptos</vt:lpstr>
      <vt:lpstr>Aptos Display</vt:lpstr>
      <vt:lpstr>Arial</vt:lpstr>
      <vt:lpstr>Arial MT</vt:lpstr>
      <vt:lpstr>Avenir</vt:lpstr>
      <vt:lpstr>Berlin Sans FB Demi</vt:lpstr>
      <vt:lpstr>Calibri</vt:lpstr>
      <vt:lpstr>Calibri Light</vt:lpstr>
      <vt:lpstr>Franklin Gothic Book</vt:lpstr>
      <vt:lpstr>Franklin Gothic Demi</vt:lpstr>
      <vt:lpstr>Symbol</vt:lpstr>
      <vt:lpstr>Times New Roman</vt:lpstr>
      <vt:lpstr>Trebuchet MS</vt:lpstr>
      <vt:lpstr>Wingdings</vt:lpstr>
      <vt:lpstr>Wingdings 2</vt:lpstr>
      <vt:lpstr>Struttura predefinita</vt:lpstr>
      <vt:lpstr>Tema di Office</vt:lpstr>
      <vt:lpstr>1_Tema di Office</vt:lpstr>
      <vt:lpstr>2_Tema di Office</vt:lpstr>
      <vt:lpstr>3_Tema di Office</vt:lpstr>
      <vt:lpstr>DividendVTI</vt:lpstr>
      <vt:lpstr>Corso Nuovi Dirigenti CISL</vt:lpstr>
      <vt:lpstr>ORGANIZZAZIONE</vt:lpstr>
      <vt:lpstr>il SINDACATO è una ORGANIZZAZIONE SOCIALE</vt:lpstr>
      <vt:lpstr>SINDACATO ORGANIZZAZIONE </vt:lpstr>
      <vt:lpstr>EFFICIENZA della ORGANIZZAZIONE </vt:lpstr>
      <vt:lpstr>SINDACATO ORGANIZZAZIONE </vt:lpstr>
      <vt:lpstr>SINDACATO ORGANIZZAZIONE</vt:lpstr>
      <vt:lpstr>SINDACATO ORGANIZZAZIONE</vt:lpstr>
      <vt:lpstr> SINDACATO ORGANIZZAZIONE EFFICIENZA NELL’USO DELLE RISORSE </vt:lpstr>
      <vt:lpstr>Corso Formazione Formatori CISL 2023-2024 </vt:lpstr>
      <vt:lpstr>Cos’è un progetto formativo</vt:lpstr>
      <vt:lpstr>Presentazione standard di PowerPoint</vt:lpstr>
      <vt:lpstr>Presentazione standard di PowerPoint</vt:lpstr>
      <vt:lpstr>Presentazione standard di PowerPoint</vt:lpstr>
      <vt:lpstr>Ogni progetto fa riferimento ad una singola, unica situazione irripetibile</vt:lpstr>
      <vt:lpstr>Presentazione standard di PowerPoint</vt:lpstr>
      <vt:lpstr>  Obiettivi didattici </vt:lpstr>
      <vt:lpstr>IL CONTENITORE della formazione</vt:lpstr>
      <vt:lpstr>COMPETENZE PER LA PARTECIPAZIONE</vt:lpstr>
      <vt:lpstr>La tassonomia della partecipazione</vt:lpstr>
      <vt:lpstr>Culture organizzative (L. amovilli)</vt:lpstr>
      <vt:lpstr>Leadership partecipativa</vt:lpstr>
      <vt:lpstr>Leadership partecipativa</vt:lpstr>
      <vt:lpstr>Corso Contrattualisti CISL del settore privato</vt:lpstr>
      <vt:lpstr>Contrattazione…</vt:lpstr>
      <vt:lpstr>Attualizzare i valori...</vt:lpstr>
      <vt:lpstr>Contrattazione è Partecipazione</vt:lpstr>
      <vt:lpstr>Generare valore attraverso la contrattazione</vt:lpstr>
      <vt:lpstr>Ambiti di contesto e di impegno… </vt:lpstr>
      <vt:lpstr>Ambiti di contesto e di impegno… </vt:lpstr>
      <vt:lpstr>Il contrattualista Cisl</vt:lpstr>
      <vt:lpstr>Master su «Il diritto del lavoro e sindacale nell’era della digitalizzazione» </vt:lpstr>
      <vt:lpstr>Percorso formativo</vt:lpstr>
      <vt:lpstr>«I nuovi diritti digitali per i lavoratori» 6 – 8 febbraio 2023</vt:lpstr>
      <vt:lpstr>«L’organizzazione sindacale nell’era della digitalizzazione» 6 – 8 marzo 2023</vt:lpstr>
      <vt:lpstr>«L’esercizio dei diritti sindacali nella digitalizzazione» 3 – 5 aprile 2023</vt:lpstr>
      <vt:lpstr>Metodologia</vt:lpstr>
      <vt:lpstr>LAVORO DI GRUPPO SUL LAVORO AGILE  (LEGGE N. 81/2017 E PROTOCOLLO 7/12/2021)</vt:lpstr>
      <vt:lpstr>LAVORO DI GRUPPO SUI DIRITTI SINDACALI</vt:lpstr>
      <vt:lpstr>Corso Contrattazione Sociale CISL 2023-2024 </vt:lpstr>
      <vt:lpstr>Presentazione standard di PowerPoint</vt:lpstr>
      <vt:lpstr>I temi in campo……</vt:lpstr>
      <vt:lpstr>Le competenze in campo….</vt:lpstr>
      <vt:lpstr>Gli strumenti a disposizione</vt:lpstr>
      <vt:lpstr>Gli strumenti a disposizione: I rapporti annuali</vt:lpstr>
      <vt:lpstr>Gli strumenti a disposizione</vt:lpstr>
      <vt:lpstr>Corso Abitare il territorio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formativo CISL: una interpretazione  Luigi Lama CENTRO STUDI CISL Firenze, 18 novembre 2014</dc:title>
  <dc:creator>llama</dc:creator>
  <cp:lastModifiedBy>Ettore Innocenti</cp:lastModifiedBy>
  <cp:revision>73</cp:revision>
  <cp:lastPrinted>2022-05-06T13:25:13Z</cp:lastPrinted>
  <dcterms:created xsi:type="dcterms:W3CDTF">2014-11-18T08:32:31Z</dcterms:created>
  <dcterms:modified xsi:type="dcterms:W3CDTF">2025-07-14T07:54:57Z</dcterms:modified>
</cp:coreProperties>
</file>